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7" r:id="rId2"/>
    <p:sldId id="388" r:id="rId3"/>
    <p:sldId id="381" r:id="rId4"/>
    <p:sldId id="382" r:id="rId5"/>
    <p:sldId id="383" r:id="rId6"/>
    <p:sldId id="389"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384" r:id="rId27"/>
    <p:sldId id="379" r:id="rId28"/>
    <p:sldId id="352" r:id="rId29"/>
    <p:sldId id="354" r:id="rId30"/>
    <p:sldId id="368" r:id="rId31"/>
    <p:sldId id="369" r:id="rId32"/>
    <p:sldId id="360" r:id="rId33"/>
    <p:sldId id="370" r:id="rId34"/>
    <p:sldId id="366" r:id="rId35"/>
    <p:sldId id="386" r:id="rId36"/>
    <p:sldId id="362" r:id="rId37"/>
    <p:sldId id="363" r:id="rId38"/>
    <p:sldId id="364" r:id="rId39"/>
    <p:sldId id="347" r:id="rId40"/>
    <p:sldId id="340" r:id="rId41"/>
    <p:sldId id="315" r:id="rId42"/>
    <p:sldId id="268" r:id="rId43"/>
    <p:sldId id="387" r:id="rId44"/>
    <p:sldId id="327" r:id="rId45"/>
    <p:sldId id="376" r:id="rId4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autoAdjust="0"/>
  </p:normalViewPr>
  <p:slideViewPr>
    <p:cSldViewPr>
      <p:cViewPr varScale="1">
        <p:scale>
          <a:sx n="89" d="100"/>
          <a:sy n="89" d="100"/>
        </p:scale>
        <p:origin x="1310" y="67"/>
      </p:cViewPr>
      <p:guideLst>
        <p:guide orient="horz" pos="2160"/>
        <p:guide pos="2880"/>
      </p:guideLst>
    </p:cSldViewPr>
  </p:slideViewPr>
  <p:outlineViewPr>
    <p:cViewPr>
      <p:scale>
        <a:sx n="33" d="100"/>
        <a:sy n="33" d="100"/>
      </p:scale>
      <p:origin x="0" y="-8347"/>
    </p:cViewPr>
  </p:outlineViewPr>
  <p:notesTextViewPr>
    <p:cViewPr>
      <p:scale>
        <a:sx n="100" d="100"/>
        <a:sy n="100" d="100"/>
      </p:scale>
      <p:origin x="0" y="0"/>
    </p:cViewPr>
  </p:notesTextViewPr>
  <p:sorterViewPr>
    <p:cViewPr varScale="1">
      <p:scale>
        <a:sx n="1" d="1"/>
        <a:sy n="1" d="1"/>
      </p:scale>
      <p:origin x="0" y="-9658"/>
    </p:cViewPr>
  </p:sorterViewPr>
  <p:notesViewPr>
    <p:cSldViewPr>
      <p:cViewPr varScale="1">
        <p:scale>
          <a:sx n="67" d="100"/>
          <a:sy n="67" d="100"/>
        </p:scale>
        <p:origin x="312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E83EE6-ACF6-4876-A4C8-E925B5DC5172}" type="datetimeFigureOut">
              <a:rPr kumimoji="1" lang="ja-JP" altLang="en-US" smtClean="0"/>
              <a:pPr/>
              <a:t>2017/8/23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73C76A-6C43-4577-85E1-0DB7DEDCE36D}" type="slidenum">
              <a:rPr kumimoji="1" lang="ja-JP" altLang="en-US" smtClean="0"/>
              <a:pPr/>
              <a:t>‹#›</a:t>
            </a:fld>
            <a:endParaRPr kumimoji="1" lang="ja-JP" altLang="en-US"/>
          </a:p>
        </p:txBody>
      </p:sp>
    </p:spTree>
    <p:extLst>
      <p:ext uri="{BB962C8B-B14F-4D97-AF65-F5344CB8AC3E}">
        <p14:creationId xmlns:p14="http://schemas.microsoft.com/office/powerpoint/2010/main" val="81387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1</a:t>
            </a:fld>
            <a:endParaRPr kumimoji="1" lang="ja-JP" altLang="en-US"/>
          </a:p>
        </p:txBody>
      </p:sp>
    </p:spTree>
    <p:extLst>
      <p:ext uri="{BB962C8B-B14F-4D97-AF65-F5344CB8AC3E}">
        <p14:creationId xmlns:p14="http://schemas.microsoft.com/office/powerpoint/2010/main" val="161124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13</a:t>
            </a:fld>
            <a:endParaRPr kumimoji="1" lang="ja-JP" altLang="en-US"/>
          </a:p>
        </p:txBody>
      </p:sp>
    </p:spTree>
    <p:extLst>
      <p:ext uri="{BB962C8B-B14F-4D97-AF65-F5344CB8AC3E}">
        <p14:creationId xmlns:p14="http://schemas.microsoft.com/office/powerpoint/2010/main" val="3717631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14</a:t>
            </a:fld>
            <a:endParaRPr kumimoji="1" lang="ja-JP" altLang="en-US"/>
          </a:p>
        </p:txBody>
      </p:sp>
    </p:spTree>
    <p:extLst>
      <p:ext uri="{BB962C8B-B14F-4D97-AF65-F5344CB8AC3E}">
        <p14:creationId xmlns:p14="http://schemas.microsoft.com/office/powerpoint/2010/main" val="2193550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15</a:t>
            </a:fld>
            <a:endParaRPr kumimoji="1" lang="ja-JP" altLang="en-US"/>
          </a:p>
        </p:txBody>
      </p:sp>
    </p:spTree>
    <p:extLst>
      <p:ext uri="{BB962C8B-B14F-4D97-AF65-F5344CB8AC3E}">
        <p14:creationId xmlns:p14="http://schemas.microsoft.com/office/powerpoint/2010/main" val="4084057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16</a:t>
            </a:fld>
            <a:endParaRPr kumimoji="1" lang="ja-JP" altLang="en-US"/>
          </a:p>
        </p:txBody>
      </p:sp>
    </p:spTree>
    <p:extLst>
      <p:ext uri="{BB962C8B-B14F-4D97-AF65-F5344CB8AC3E}">
        <p14:creationId xmlns:p14="http://schemas.microsoft.com/office/powerpoint/2010/main" val="2605792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18</a:t>
            </a:fld>
            <a:endParaRPr kumimoji="1" lang="ja-JP" altLang="en-US"/>
          </a:p>
        </p:txBody>
      </p:sp>
    </p:spTree>
    <p:extLst>
      <p:ext uri="{BB962C8B-B14F-4D97-AF65-F5344CB8AC3E}">
        <p14:creationId xmlns:p14="http://schemas.microsoft.com/office/powerpoint/2010/main" val="3154127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19</a:t>
            </a:fld>
            <a:endParaRPr kumimoji="1" lang="ja-JP" altLang="en-US"/>
          </a:p>
        </p:txBody>
      </p:sp>
    </p:spTree>
    <p:extLst>
      <p:ext uri="{BB962C8B-B14F-4D97-AF65-F5344CB8AC3E}">
        <p14:creationId xmlns:p14="http://schemas.microsoft.com/office/powerpoint/2010/main" val="3266876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20</a:t>
            </a:fld>
            <a:endParaRPr kumimoji="1" lang="ja-JP" altLang="en-US"/>
          </a:p>
        </p:txBody>
      </p:sp>
    </p:spTree>
    <p:extLst>
      <p:ext uri="{BB962C8B-B14F-4D97-AF65-F5344CB8AC3E}">
        <p14:creationId xmlns:p14="http://schemas.microsoft.com/office/powerpoint/2010/main" val="2369695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21</a:t>
            </a:fld>
            <a:endParaRPr kumimoji="1" lang="ja-JP" altLang="en-US"/>
          </a:p>
        </p:txBody>
      </p:sp>
    </p:spTree>
    <p:extLst>
      <p:ext uri="{BB962C8B-B14F-4D97-AF65-F5344CB8AC3E}">
        <p14:creationId xmlns:p14="http://schemas.microsoft.com/office/powerpoint/2010/main" val="31895661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22</a:t>
            </a:fld>
            <a:endParaRPr kumimoji="1" lang="ja-JP" altLang="en-US"/>
          </a:p>
        </p:txBody>
      </p:sp>
    </p:spTree>
    <p:extLst>
      <p:ext uri="{BB962C8B-B14F-4D97-AF65-F5344CB8AC3E}">
        <p14:creationId xmlns:p14="http://schemas.microsoft.com/office/powerpoint/2010/main" val="226287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23</a:t>
            </a:fld>
            <a:endParaRPr kumimoji="1" lang="ja-JP" altLang="en-US"/>
          </a:p>
        </p:txBody>
      </p:sp>
    </p:spTree>
    <p:extLst>
      <p:ext uri="{BB962C8B-B14F-4D97-AF65-F5344CB8AC3E}">
        <p14:creationId xmlns:p14="http://schemas.microsoft.com/office/powerpoint/2010/main" val="260351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a:t>
            </a:fld>
            <a:endParaRPr kumimoji="1" lang="ja-JP" altLang="en-US"/>
          </a:p>
        </p:txBody>
      </p:sp>
    </p:spTree>
    <p:extLst>
      <p:ext uri="{BB962C8B-B14F-4D97-AF65-F5344CB8AC3E}">
        <p14:creationId xmlns:p14="http://schemas.microsoft.com/office/powerpoint/2010/main" val="3460859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24</a:t>
            </a:fld>
            <a:endParaRPr kumimoji="1" lang="ja-JP" altLang="en-US"/>
          </a:p>
        </p:txBody>
      </p:sp>
    </p:spTree>
    <p:extLst>
      <p:ext uri="{BB962C8B-B14F-4D97-AF65-F5344CB8AC3E}">
        <p14:creationId xmlns:p14="http://schemas.microsoft.com/office/powerpoint/2010/main" val="2253276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25</a:t>
            </a:fld>
            <a:endParaRPr kumimoji="1" lang="ja-JP" altLang="en-US"/>
          </a:p>
        </p:txBody>
      </p:sp>
    </p:spTree>
    <p:extLst>
      <p:ext uri="{BB962C8B-B14F-4D97-AF65-F5344CB8AC3E}">
        <p14:creationId xmlns:p14="http://schemas.microsoft.com/office/powerpoint/2010/main" val="136922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39</a:t>
            </a:fld>
            <a:endParaRPr kumimoji="1" lang="ja-JP" altLang="en-US"/>
          </a:p>
        </p:txBody>
      </p:sp>
    </p:spTree>
    <p:extLst>
      <p:ext uri="{BB962C8B-B14F-4D97-AF65-F5344CB8AC3E}">
        <p14:creationId xmlns:p14="http://schemas.microsoft.com/office/powerpoint/2010/main" val="3627462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40</a:t>
            </a:fld>
            <a:endParaRPr kumimoji="1" lang="ja-JP" altLang="en-US"/>
          </a:p>
        </p:txBody>
      </p:sp>
    </p:spTree>
    <p:extLst>
      <p:ext uri="{BB962C8B-B14F-4D97-AF65-F5344CB8AC3E}">
        <p14:creationId xmlns:p14="http://schemas.microsoft.com/office/powerpoint/2010/main" val="10301284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41</a:t>
            </a:fld>
            <a:endParaRPr kumimoji="1" lang="ja-JP" altLang="en-US"/>
          </a:p>
        </p:txBody>
      </p:sp>
    </p:spTree>
    <p:extLst>
      <p:ext uri="{BB962C8B-B14F-4D97-AF65-F5344CB8AC3E}">
        <p14:creationId xmlns:p14="http://schemas.microsoft.com/office/powerpoint/2010/main" val="2185844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42</a:t>
            </a:fld>
            <a:endParaRPr kumimoji="1" lang="ja-JP" altLang="en-US"/>
          </a:p>
        </p:txBody>
      </p:sp>
    </p:spTree>
    <p:extLst>
      <p:ext uri="{BB962C8B-B14F-4D97-AF65-F5344CB8AC3E}">
        <p14:creationId xmlns:p14="http://schemas.microsoft.com/office/powerpoint/2010/main" val="382124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44</a:t>
            </a:fld>
            <a:endParaRPr kumimoji="1" lang="ja-JP" altLang="en-US"/>
          </a:p>
        </p:txBody>
      </p:sp>
    </p:spTree>
    <p:extLst>
      <p:ext uri="{BB962C8B-B14F-4D97-AF65-F5344CB8AC3E}">
        <p14:creationId xmlns:p14="http://schemas.microsoft.com/office/powerpoint/2010/main" val="3503504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2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2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68BC49-A950-4B16-B486-C50F3DE7D20F}" type="slidenum">
              <a:rPr lang="en-US" altLang="ja-JP" smtClean="0">
                <a:latin typeface="Arial" pitchFamily="34" charset="0"/>
              </a:rPr>
              <a:pPr/>
              <a:t>4</a:t>
            </a:fld>
            <a:endParaRPr lang="en-US" altLang="ja-JP" smtClean="0">
              <a:latin typeface="Arial" pitchFamily="34" charset="0"/>
            </a:endParaRPr>
          </a:p>
        </p:txBody>
      </p:sp>
    </p:spTree>
    <p:extLst>
      <p:ext uri="{BB962C8B-B14F-4D97-AF65-F5344CB8AC3E}">
        <p14:creationId xmlns:p14="http://schemas.microsoft.com/office/powerpoint/2010/main" val="1551816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2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2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68BC49-A950-4B16-B486-C50F3DE7D20F}" type="slidenum">
              <a:rPr lang="en-US" altLang="ja-JP" smtClean="0">
                <a:latin typeface="Arial" pitchFamily="34" charset="0"/>
              </a:rPr>
              <a:pPr/>
              <a:t>5</a:t>
            </a:fld>
            <a:endParaRPr lang="en-US" altLang="ja-JP" smtClean="0">
              <a:latin typeface="Arial" pitchFamily="34" charset="0"/>
            </a:endParaRPr>
          </a:p>
        </p:txBody>
      </p:sp>
    </p:spTree>
    <p:extLst>
      <p:ext uri="{BB962C8B-B14F-4D97-AF65-F5344CB8AC3E}">
        <p14:creationId xmlns:p14="http://schemas.microsoft.com/office/powerpoint/2010/main" val="4238892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6</a:t>
            </a:fld>
            <a:endParaRPr kumimoji="1" lang="ja-JP" altLang="en-US"/>
          </a:p>
        </p:txBody>
      </p:sp>
    </p:spTree>
    <p:extLst>
      <p:ext uri="{BB962C8B-B14F-4D97-AF65-F5344CB8AC3E}">
        <p14:creationId xmlns:p14="http://schemas.microsoft.com/office/powerpoint/2010/main" val="37302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7</a:t>
            </a:fld>
            <a:endParaRPr kumimoji="1" lang="ja-JP" altLang="en-US"/>
          </a:p>
        </p:txBody>
      </p:sp>
    </p:spTree>
    <p:extLst>
      <p:ext uri="{BB962C8B-B14F-4D97-AF65-F5344CB8AC3E}">
        <p14:creationId xmlns:p14="http://schemas.microsoft.com/office/powerpoint/2010/main" val="4006844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10</a:t>
            </a:fld>
            <a:endParaRPr kumimoji="1" lang="ja-JP" altLang="en-US"/>
          </a:p>
        </p:txBody>
      </p:sp>
    </p:spTree>
    <p:extLst>
      <p:ext uri="{BB962C8B-B14F-4D97-AF65-F5344CB8AC3E}">
        <p14:creationId xmlns:p14="http://schemas.microsoft.com/office/powerpoint/2010/main" val="1515090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11</a:t>
            </a:fld>
            <a:endParaRPr kumimoji="1" lang="ja-JP" altLang="en-US"/>
          </a:p>
        </p:txBody>
      </p:sp>
    </p:spTree>
    <p:extLst>
      <p:ext uri="{BB962C8B-B14F-4D97-AF65-F5344CB8AC3E}">
        <p14:creationId xmlns:p14="http://schemas.microsoft.com/office/powerpoint/2010/main" val="3660216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12</a:t>
            </a:fld>
            <a:endParaRPr kumimoji="1" lang="ja-JP" altLang="en-US"/>
          </a:p>
        </p:txBody>
      </p:sp>
    </p:spTree>
    <p:extLst>
      <p:ext uri="{BB962C8B-B14F-4D97-AF65-F5344CB8AC3E}">
        <p14:creationId xmlns:p14="http://schemas.microsoft.com/office/powerpoint/2010/main" val="11977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98D6A1-FC6D-4087-A0EB-093880DA13D9}" type="datetimeFigureOut">
              <a:rPr kumimoji="1" lang="ja-JP" altLang="en-US" smtClean="0"/>
              <a:pPr/>
              <a:t>2017/8/23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4FB6CA-63B1-42E0-BD7A-F90EC3C0A11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8D6A1-FC6D-4087-A0EB-093880DA13D9}" type="datetimeFigureOut">
              <a:rPr kumimoji="1" lang="ja-JP" altLang="en-US" smtClean="0"/>
              <a:pPr/>
              <a:t>2017/8/23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FB6CA-63B1-42E0-BD7A-F90EC3C0A11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4gIhRkCcD4U" TargetMode="External"/><Relationship Id="rId2" Type="http://schemas.openxmlformats.org/officeDocument/2006/relationships/hyperlink" Target="http://karapaia.livedoor.biz/archives/52172591.htm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0648"/>
            <a:ext cx="7772400" cy="1470025"/>
          </a:xfrm>
          <a:ln>
            <a:solidFill>
              <a:schemeClr val="accent1"/>
            </a:solidFill>
          </a:ln>
        </p:spPr>
        <p:txBody>
          <a:bodyPr>
            <a:normAutofit/>
          </a:bodyPr>
          <a:lstStyle/>
          <a:p>
            <a:r>
              <a:rPr kumimoji="1" lang="ja-JP" altLang="en-US" dirty="0" smtClean="0"/>
              <a:t>観光振興</a:t>
            </a:r>
            <a:r>
              <a:rPr lang="ja-JP" altLang="en-US" dirty="0" smtClean="0"/>
              <a:t>・政策</a:t>
            </a:r>
            <a:r>
              <a:rPr kumimoji="1" lang="ja-JP" altLang="en-US" dirty="0" smtClean="0"/>
              <a:t>論</a:t>
            </a:r>
            <a:r>
              <a:rPr kumimoji="1" lang="en-US" altLang="ja-JP" dirty="0" smtClean="0"/>
              <a:t/>
            </a:r>
            <a:br>
              <a:rPr kumimoji="1" lang="en-US" altLang="ja-JP" dirty="0" smtClean="0"/>
            </a:br>
            <a:r>
              <a:rPr kumimoji="1" lang="ja-JP" altLang="en-US" dirty="0" smtClean="0"/>
              <a:t>①</a:t>
            </a:r>
            <a:endParaRPr kumimoji="1" lang="ja-JP" altLang="en-US" dirty="0"/>
          </a:p>
        </p:txBody>
      </p:sp>
      <p:sp>
        <p:nvSpPr>
          <p:cNvPr id="3" name="Rectangle 2"/>
          <p:cNvSpPr txBox="1">
            <a:spLocks noChangeArrowheads="1"/>
          </p:cNvSpPr>
          <p:nvPr/>
        </p:nvSpPr>
        <p:spPr>
          <a:xfrm>
            <a:off x="755576" y="1988840"/>
            <a:ext cx="7772400" cy="2088232"/>
          </a:xfrm>
          <a:prstGeom prst="rect">
            <a:avLst/>
          </a:prstGeom>
          <a:noFill/>
          <a:ln>
            <a:solidFill>
              <a:schemeClr val="tx1"/>
            </a:solidFill>
          </a:ln>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6400" b="0" i="0" u="none" strike="noStrike" kern="1200" cap="none" spc="0" normalizeH="0" baseline="0" noProof="0" dirty="0" smtClean="0">
                <a:ln>
                  <a:noFill/>
                </a:ln>
                <a:solidFill>
                  <a:schemeClr val="tx1"/>
                </a:solidFill>
                <a:effectLst/>
                <a:uLnTx/>
                <a:uFillTx/>
                <a:latin typeface="+mj-lt"/>
                <a:ea typeface="+mj-ea"/>
                <a:cs typeface="+mj-cs"/>
              </a:rPr>
              <a:t>【</a:t>
            </a:r>
            <a:r>
              <a:rPr kumimoji="1" lang="ja-JP" altLang="en-US" sz="6400" b="0" i="0" u="none" strike="noStrike" kern="1200" cap="none" spc="0" normalizeH="0" baseline="0" noProof="0" dirty="0" smtClean="0">
                <a:ln>
                  <a:noFill/>
                </a:ln>
                <a:solidFill>
                  <a:schemeClr val="tx1"/>
                </a:solidFill>
                <a:effectLst/>
                <a:uLnTx/>
                <a:uFillTx/>
                <a:latin typeface="+mj-lt"/>
                <a:ea typeface="+mj-ea"/>
                <a:cs typeface="+mj-cs"/>
              </a:rPr>
              <a:t>教科書</a:t>
            </a:r>
            <a:r>
              <a:rPr kumimoji="1" lang="en-US" altLang="ja-JP" sz="6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東京オリンピックを迎える</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mj-lt"/>
                <a:ea typeface="+mj-ea"/>
                <a:cs typeface="+mj-cs"/>
              </a:rPr>
              <a:t>学生・社会人のための</a:t>
            </a:r>
            <a:endParaRPr lang="en-US" altLang="ja-JP"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観光・人流</a:t>
            </a:r>
            <a:r>
              <a:rPr lang="ja-JP" altLang="en-US" sz="4400" dirty="0" smtClean="0">
                <a:latin typeface="+mj-lt"/>
                <a:ea typeface="+mj-ea"/>
                <a:cs typeface="+mj-cs"/>
              </a:rPr>
              <a:t>概論</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タイトル 1"/>
          <p:cNvSpPr txBox="1">
            <a:spLocks/>
          </p:cNvSpPr>
          <p:nvPr/>
        </p:nvSpPr>
        <p:spPr>
          <a:xfrm>
            <a:off x="755576" y="4191223"/>
            <a:ext cx="7772400" cy="1902073"/>
          </a:xfrm>
          <a:prstGeom prst="rect">
            <a:avLst/>
          </a:prstGeom>
          <a:ln>
            <a:solidFill>
              <a:schemeClr val="tx1">
                <a:lumMod val="95000"/>
                <a:lumOff val="5000"/>
              </a:schemeClr>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ホームページ</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300" b="0" i="0" u="none" strike="noStrike" kern="1200" cap="none" spc="0" normalizeH="0" baseline="0" noProof="0" dirty="0" smtClean="0">
                <a:ln>
                  <a:noFill/>
                </a:ln>
                <a:solidFill>
                  <a:schemeClr val="tx1"/>
                </a:solidFill>
                <a:effectLst/>
                <a:uLnTx/>
                <a:uFillTx/>
                <a:latin typeface="+mj-lt"/>
                <a:ea typeface="+mj-ea"/>
                <a:cs typeface="+mj-cs"/>
              </a:rPr>
              <a:t>人流・観光研究所ＨＰ</a:t>
            </a:r>
            <a:endParaRPr kumimoji="1" lang="en-US" altLang="ja-JP" sz="33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3300" dirty="0" smtClean="0">
                <a:latin typeface="+mj-lt"/>
                <a:ea typeface="+mj-ea"/>
                <a:cs typeface="+mj-cs"/>
              </a:rPr>
              <a:t>www.jinryu.jp</a:t>
            </a:r>
            <a:endParaRPr kumimoji="1" lang="ja-JP" altLang="en-US" sz="33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solidFill>
          </a:ln>
        </p:spPr>
        <p:txBody>
          <a:bodyPr/>
          <a:lstStyle/>
          <a:p>
            <a:r>
              <a:rPr kumimoji="1" lang="ja-JP" altLang="en-US" dirty="0" smtClean="0"/>
              <a:t>問題意識</a:t>
            </a:r>
            <a:endParaRPr kumimoji="1" lang="ja-JP" altLang="en-US" dirty="0"/>
          </a:p>
        </p:txBody>
      </p:sp>
      <p:sp>
        <p:nvSpPr>
          <p:cNvPr id="3" name="コンテンツ プレースホルダ 2"/>
          <p:cNvSpPr>
            <a:spLocks noGrp="1"/>
          </p:cNvSpPr>
          <p:nvPr>
            <p:ph idx="1"/>
          </p:nvPr>
        </p:nvSpPr>
        <p:spPr>
          <a:xfrm>
            <a:off x="179512" y="1600200"/>
            <a:ext cx="8784976" cy="4525963"/>
          </a:xfrm>
        </p:spPr>
        <p:txBody>
          <a:bodyPr>
            <a:normAutofit/>
          </a:bodyPr>
          <a:lstStyle/>
          <a:p>
            <a:r>
              <a:rPr kumimoji="1" lang="ja-JP" altLang="en-US" dirty="0" smtClean="0"/>
              <a:t>①「外国人観光客受入」も②「外国人労働</a:t>
            </a:r>
            <a:r>
              <a:rPr lang="ja-JP" altLang="en-US" dirty="0" smtClean="0"/>
              <a:t>者受入」も国際人流。何が違い・違わないのか？</a:t>
            </a:r>
            <a:endParaRPr lang="en-US" altLang="ja-JP" dirty="0" smtClean="0"/>
          </a:p>
          <a:p>
            <a:r>
              <a:rPr kumimoji="1" lang="ja-JP" altLang="en-US" dirty="0" smtClean="0"/>
              <a:t>①も</a:t>
            </a:r>
            <a:r>
              <a:rPr lang="ja-JP" altLang="en-US" dirty="0" smtClean="0"/>
              <a:t>②も経済活性化　②の方が効果大</a:t>
            </a:r>
            <a:endParaRPr lang="en-US" altLang="ja-JP" dirty="0" smtClean="0"/>
          </a:p>
          <a:p>
            <a:r>
              <a:rPr kumimoji="1" lang="ja-JP" altLang="en-US" dirty="0" smtClean="0"/>
              <a:t>文化摩擦問題は①でも</a:t>
            </a:r>
            <a:r>
              <a:rPr lang="ja-JP" altLang="en-US" dirty="0" smtClean="0"/>
              <a:t>②</a:t>
            </a:r>
            <a:r>
              <a:rPr kumimoji="1" lang="ja-JP" altLang="en-US" dirty="0" smtClean="0"/>
              <a:t>でも発生、長期的には②の方が摩擦回避（日本の生い立ち、アメリカの生い立ち）</a:t>
            </a:r>
            <a:endParaRPr kumimoji="1" lang="en-US" altLang="ja-JP" dirty="0" smtClean="0"/>
          </a:p>
          <a:p>
            <a:r>
              <a:rPr kumimoji="1" lang="ja-JP" altLang="en-US" dirty="0" smtClean="0"/>
              <a:t>国力があれば②、なければ①、いずれにしろ収斂する運命ではないか？</a:t>
            </a:r>
            <a:endParaRPr kumimoji="1" lang="ja-JP" altLang="en-US" dirty="0"/>
          </a:p>
        </p:txBody>
      </p:sp>
    </p:spTree>
    <p:extLst>
      <p:ext uri="{BB962C8B-B14F-4D97-AF65-F5344CB8AC3E}">
        <p14:creationId xmlns:p14="http://schemas.microsoft.com/office/powerpoint/2010/main" val="2646121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850106"/>
          </a:xfrm>
          <a:solidFill>
            <a:srgbClr val="FFFF00"/>
          </a:solidFill>
          <a:ln>
            <a:solidFill>
              <a:schemeClr val="accent1"/>
            </a:solidFill>
          </a:ln>
        </p:spPr>
        <p:txBody>
          <a:bodyPr>
            <a:normAutofit/>
          </a:bodyPr>
          <a:lstStyle/>
          <a:p>
            <a:r>
              <a:rPr lang="ja-JP" altLang="en-US" dirty="0" smtClean="0"/>
              <a:t>「</a:t>
            </a:r>
            <a:r>
              <a:rPr kumimoji="1" lang="ja-JP" altLang="en-US" dirty="0" smtClean="0"/>
              <a:t>人流による収斂」「金流による収斂」</a:t>
            </a:r>
            <a:endParaRPr kumimoji="1" lang="ja-JP" altLang="en-US" dirty="0"/>
          </a:p>
        </p:txBody>
      </p:sp>
      <p:sp>
        <p:nvSpPr>
          <p:cNvPr id="3" name="コンテンツ プレースホルダ 2"/>
          <p:cNvSpPr>
            <a:spLocks noGrp="1"/>
          </p:cNvSpPr>
          <p:nvPr>
            <p:ph idx="1"/>
          </p:nvPr>
        </p:nvSpPr>
        <p:spPr>
          <a:xfrm>
            <a:off x="0" y="1412776"/>
            <a:ext cx="9144000" cy="5445224"/>
          </a:xfrm>
        </p:spPr>
        <p:txBody>
          <a:bodyPr>
            <a:normAutofit/>
          </a:bodyPr>
          <a:lstStyle/>
          <a:p>
            <a:r>
              <a:rPr kumimoji="1" lang="ja-JP" altLang="en-US" dirty="0" smtClean="0"/>
              <a:t>「移民の世紀」は、人流により生活水準が収斂したが、大西洋を挟んだ白人社会での出来事</a:t>
            </a:r>
            <a:endParaRPr kumimoji="1" lang="en-US" altLang="ja-JP" dirty="0" smtClean="0"/>
          </a:p>
          <a:p>
            <a:r>
              <a:rPr lang="ja-JP" altLang="en-US" dirty="0" smtClean="0"/>
              <a:t>国民国家の形成は、人流を規制する方向に作用し、アジア人移民は出稼ぎ型にとどまった</a:t>
            </a:r>
            <a:endParaRPr lang="en-US" altLang="ja-JP" dirty="0" smtClean="0"/>
          </a:p>
          <a:p>
            <a:r>
              <a:rPr lang="ja-JP" altLang="en-US" dirty="0" smtClean="0"/>
              <a:t>地球規模で考えた場合、生活水準の収斂は国民国家を消滅の方向に向かわせるであろう</a:t>
            </a:r>
            <a:endParaRPr lang="en-US" altLang="ja-JP" dirty="0" smtClean="0"/>
          </a:p>
          <a:p>
            <a:r>
              <a:rPr lang="ja-JP" altLang="en-US" dirty="0" smtClean="0"/>
              <a:t>国境を前提に誕生した</a:t>
            </a:r>
            <a:r>
              <a:rPr lang="ja-JP" altLang="en-US" dirty="0" smtClean="0">
                <a:solidFill>
                  <a:srgbClr val="FF0000"/>
                </a:solidFill>
              </a:rPr>
              <a:t>「観光</a:t>
            </a:r>
            <a:r>
              <a:rPr lang="ja-JP" altLang="en-US" dirty="0" smtClean="0"/>
              <a:t>」も、国境の低下とともにその意義づけ</a:t>
            </a:r>
            <a:r>
              <a:rPr lang="en-US" altLang="ja-JP" dirty="0" smtClean="0"/>
              <a:t>(</a:t>
            </a:r>
            <a:r>
              <a:rPr lang="ja-JP" altLang="en-US" dirty="0" smtClean="0">
                <a:solidFill>
                  <a:srgbClr val="FF0000"/>
                </a:solidFill>
              </a:rPr>
              <a:t>外貨、国威</a:t>
            </a:r>
            <a:r>
              <a:rPr lang="ja-JP" altLang="en-US" dirty="0" smtClean="0"/>
              <a:t>）を変化させ、</a:t>
            </a:r>
            <a:r>
              <a:rPr lang="ja-JP" altLang="en-US" dirty="0" smtClean="0">
                <a:solidFill>
                  <a:srgbClr val="FF0000"/>
                </a:solidFill>
              </a:rPr>
              <a:t>政策論議は消滅</a:t>
            </a:r>
            <a:endParaRPr lang="en-US" altLang="ja-JP" dirty="0" smtClean="0"/>
          </a:p>
        </p:txBody>
      </p:sp>
    </p:spTree>
    <p:extLst>
      <p:ext uri="{BB962C8B-B14F-4D97-AF65-F5344CB8AC3E}">
        <p14:creationId xmlns:p14="http://schemas.microsoft.com/office/powerpoint/2010/main" val="1866029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20688"/>
            <a:ext cx="7772400" cy="1470025"/>
          </a:xfrm>
          <a:solidFill>
            <a:srgbClr val="FFFF00"/>
          </a:solidFill>
          <a:ln>
            <a:solidFill>
              <a:schemeClr val="tx1">
                <a:lumMod val="95000"/>
                <a:lumOff val="5000"/>
              </a:schemeClr>
            </a:solidFill>
          </a:ln>
        </p:spPr>
        <p:txBody>
          <a:bodyPr/>
          <a:lstStyle/>
          <a:p>
            <a:r>
              <a:rPr kumimoji="1" lang="ja-JP" altLang="en-US" dirty="0" smtClean="0"/>
              <a:t>世界の人口移動</a:t>
            </a:r>
            <a:endParaRPr kumimoji="1" lang="ja-JP" altLang="en-US" dirty="0"/>
          </a:p>
        </p:txBody>
      </p:sp>
      <p:sp>
        <p:nvSpPr>
          <p:cNvPr id="4" name="サブタイトル 3"/>
          <p:cNvSpPr>
            <a:spLocks noGrp="1"/>
          </p:cNvSpPr>
          <p:nvPr>
            <p:ph type="subTitle" idx="1"/>
          </p:nvPr>
        </p:nvSpPr>
        <p:spPr>
          <a:xfrm>
            <a:off x="611560" y="2420888"/>
            <a:ext cx="7848872" cy="4176464"/>
          </a:xfrm>
        </p:spPr>
        <p:txBody>
          <a:bodyPr>
            <a:normAutofit/>
          </a:bodyPr>
          <a:lstStyle/>
          <a:p>
            <a:pPr algn="l"/>
            <a:r>
              <a:rPr lang="ja-JP" altLang="en-US" dirty="0" smtClean="0">
                <a:solidFill>
                  <a:schemeClr val="tx1">
                    <a:lumMod val="95000"/>
                    <a:lumOff val="5000"/>
                  </a:schemeClr>
                </a:solidFill>
              </a:rPr>
              <a:t>１５世紀以降にアメリカ大陸に移動した人間の数は、アフリカからが８４０万人、ヨーロッパからが２４０万人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しかし１８２０年アメリカ大陸の人口</a:t>
            </a:r>
            <a:r>
              <a:rPr lang="ja-JP" altLang="en-US" dirty="0" smtClean="0">
                <a:solidFill>
                  <a:schemeClr val="tx1">
                    <a:lumMod val="95000"/>
                    <a:lumOff val="5000"/>
                  </a:schemeClr>
                </a:solidFill>
              </a:rPr>
              <a:t>は黒人、原住民などの有色人種が１１２０万人、白人は１２３０万人という構成。推計はいろいろあるがすさまじい消耗</a:t>
            </a: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1656206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764704"/>
            <a:ext cx="7772400" cy="1470025"/>
          </a:xfrm>
          <a:solidFill>
            <a:srgbClr val="FFFF00"/>
          </a:solidFill>
          <a:ln>
            <a:solidFill>
              <a:schemeClr val="tx1">
                <a:lumMod val="95000"/>
                <a:lumOff val="5000"/>
              </a:schemeClr>
            </a:solidFill>
          </a:ln>
        </p:spPr>
        <p:txBody>
          <a:bodyPr/>
          <a:lstStyle/>
          <a:p>
            <a:r>
              <a:rPr kumimoji="1" lang="ja-JP" altLang="en-US" dirty="0" smtClean="0"/>
              <a:t>奴隷貿易時代</a:t>
            </a:r>
            <a:endParaRPr kumimoji="1" lang="ja-JP" altLang="en-US" dirty="0"/>
          </a:p>
        </p:txBody>
      </p:sp>
      <p:sp>
        <p:nvSpPr>
          <p:cNvPr id="4" name="サブタイトル 3"/>
          <p:cNvSpPr>
            <a:spLocks noGrp="1"/>
          </p:cNvSpPr>
          <p:nvPr>
            <p:ph type="subTitle" idx="1"/>
          </p:nvPr>
        </p:nvSpPr>
        <p:spPr>
          <a:xfrm>
            <a:off x="323528" y="2420888"/>
            <a:ext cx="8820472" cy="4104456"/>
          </a:xfrm>
        </p:spPr>
        <p:txBody>
          <a:bodyPr>
            <a:normAutofit/>
          </a:bodyPr>
          <a:lstStyle/>
          <a:p>
            <a:pPr algn="l"/>
            <a:r>
              <a:rPr kumimoji="1" lang="ja-JP" altLang="en-US" dirty="0" smtClean="0">
                <a:solidFill>
                  <a:schemeClr val="tx1">
                    <a:lumMod val="95000"/>
                    <a:lumOff val="5000"/>
                  </a:schemeClr>
                </a:solidFill>
              </a:rPr>
              <a:t>奴隷は、権利証書つきの動産</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１５世紀半ばから１９世紀半ばで１２００万人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砂糖</a:t>
            </a:r>
            <a:r>
              <a:rPr lang="ja-JP" altLang="en-US" dirty="0" smtClean="0">
                <a:solidFill>
                  <a:schemeClr val="tx1">
                    <a:lumMod val="95000"/>
                    <a:lumOff val="5000"/>
                  </a:schemeClr>
                </a:solidFill>
              </a:rPr>
              <a:t>産業、次に鉱山開発に必要な労働力</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発達した産業資本主義によって自由な賃金労働にとってかわられ、否定された。</a:t>
            </a:r>
            <a:endParaRPr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アフリカ側も植民地化により供給がなされなくなった</a:t>
            </a: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240847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accent1"/>
            </a:solidFill>
          </a:ln>
        </p:spPr>
        <p:txBody>
          <a:bodyPr/>
          <a:lstStyle/>
          <a:p>
            <a:r>
              <a:rPr lang="ja-JP" altLang="ja-JP" b="1" dirty="0" smtClean="0"/>
              <a:t>19世紀・移民の世紀</a:t>
            </a:r>
            <a:endParaRPr kumimoji="1" lang="ja-JP" altLang="en-US" dirty="0"/>
          </a:p>
        </p:txBody>
      </p:sp>
      <p:sp>
        <p:nvSpPr>
          <p:cNvPr id="3" name="コンテンツ プレースホルダ 2"/>
          <p:cNvSpPr>
            <a:spLocks noGrp="1"/>
          </p:cNvSpPr>
          <p:nvPr>
            <p:ph idx="1"/>
          </p:nvPr>
        </p:nvSpPr>
        <p:spPr>
          <a:xfrm>
            <a:off x="457200" y="1412776"/>
            <a:ext cx="8229600" cy="5257800"/>
          </a:xfrm>
        </p:spPr>
        <p:txBody>
          <a:bodyPr>
            <a:normAutofit lnSpcReduction="10000"/>
          </a:bodyPr>
          <a:lstStyle/>
          <a:p>
            <a:r>
              <a:rPr lang="ja-JP" altLang="ja-JP" dirty="0" smtClean="0"/>
              <a:t>18世紀までのヨーロッパからの移民がおもに年季契約のかたちをとった</a:t>
            </a:r>
            <a:r>
              <a:rPr lang="ja-JP" altLang="ja-JP" b="1" dirty="0" smtClean="0"/>
              <a:t>労働移民</a:t>
            </a:r>
            <a:r>
              <a:rPr lang="ja-JP" altLang="ja-JP" dirty="0" smtClean="0"/>
              <a:t>であったのに対し、19世紀には</a:t>
            </a:r>
            <a:r>
              <a:rPr lang="ja-JP" altLang="ja-JP" b="1" dirty="0" smtClean="0"/>
              <a:t>自由移民</a:t>
            </a:r>
            <a:r>
              <a:rPr lang="ja-JP" altLang="ja-JP" dirty="0" smtClean="0"/>
              <a:t>が主流となった。</a:t>
            </a:r>
            <a:endParaRPr lang="en-US" altLang="ja-JP" dirty="0" smtClean="0"/>
          </a:p>
          <a:p>
            <a:r>
              <a:rPr lang="ja-JP" altLang="ja-JP" dirty="0" smtClean="0"/>
              <a:t>19世紀のヨーロッパでは、人口の増大や交通機関の発達などにより大規模な人口移動がおこった。各国では人口の都市への集中がみられるいっぽう海外移民も増加した。第一次世界大戦までの100年間に新大陸に渡ったヨーロッパ人は6000万人におよび、19世紀はまさに「移民の世紀」であった。</a:t>
            </a:r>
            <a:endParaRPr lang="en-US" altLang="ja-JP" dirty="0" smtClean="0"/>
          </a:p>
          <a:p>
            <a:endParaRPr lang="ja-JP" altLang="ja-JP" dirty="0" smtClean="0"/>
          </a:p>
          <a:p>
            <a:endParaRPr kumimoji="1" lang="ja-JP" altLang="en-US" dirty="0"/>
          </a:p>
        </p:txBody>
      </p:sp>
    </p:spTree>
    <p:extLst>
      <p:ext uri="{BB962C8B-B14F-4D97-AF65-F5344CB8AC3E}">
        <p14:creationId xmlns:p14="http://schemas.microsoft.com/office/powerpoint/2010/main" val="15568310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アメリカ</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最大の移民受け入れ国はアメリカであり、その数は1821年から1920年までの</a:t>
            </a:r>
            <a:r>
              <a:rPr lang="ja-JP" altLang="ja-JP" dirty="0" smtClean="0">
                <a:solidFill>
                  <a:srgbClr val="FF0000"/>
                </a:solidFill>
              </a:rPr>
              <a:t>100年で約3300万人</a:t>
            </a:r>
            <a:r>
              <a:rPr lang="ja-JP" altLang="ja-JP" dirty="0" smtClean="0"/>
              <a:t>とされる。その前半には北・西ヨーロッパから、その後半は南・東ヨーロッパからの移民が多くみられ、これは各国の工業化の進展の時期のずれを示している。人口増加や貧困などの経済的な要因だけでなく、迫害を受けたユダヤ人のように政治的な要因からの移民もおこなわれた。</a:t>
            </a:r>
            <a:endParaRPr kumimoji="1" lang="ja-JP" altLang="en-US" dirty="0"/>
          </a:p>
        </p:txBody>
      </p:sp>
    </p:spTree>
    <p:extLst>
      <p:ext uri="{BB962C8B-B14F-4D97-AF65-F5344CB8AC3E}">
        <p14:creationId xmlns:p14="http://schemas.microsoft.com/office/powerpoint/2010/main" val="1286823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アイルランド</a:t>
            </a:r>
            <a:endParaRPr kumimoji="1" lang="ja-JP" altLang="en-US" dirty="0"/>
          </a:p>
        </p:txBody>
      </p:sp>
      <p:sp>
        <p:nvSpPr>
          <p:cNvPr id="3" name="コンテンツ プレースホルダ 2"/>
          <p:cNvSpPr>
            <a:spLocks noGrp="1"/>
          </p:cNvSpPr>
          <p:nvPr>
            <p:ph idx="1"/>
          </p:nvPr>
        </p:nvSpPr>
        <p:spPr>
          <a:xfrm>
            <a:off x="457200" y="1600200"/>
            <a:ext cx="8229600" cy="4853136"/>
          </a:xfrm>
        </p:spPr>
        <p:txBody>
          <a:bodyPr/>
          <a:lstStyle/>
          <a:p>
            <a:r>
              <a:rPr kumimoji="1" lang="en-US" altLang="ja-JP" dirty="0" smtClean="0"/>
              <a:t>19</a:t>
            </a:r>
            <a:r>
              <a:rPr kumimoji="1" lang="ja-JP" altLang="en-US" dirty="0" smtClean="0"/>
              <a:t>世紀半ば</a:t>
            </a:r>
            <a:r>
              <a:rPr kumimoji="1" lang="en-US" altLang="ja-JP" dirty="0" smtClean="0"/>
              <a:t>100</a:t>
            </a:r>
            <a:r>
              <a:rPr kumimoji="1" lang="ja-JP" altLang="en-US" dirty="0" smtClean="0"/>
              <a:t>万人が飢餓、熱病で死亡、</a:t>
            </a:r>
            <a:r>
              <a:rPr kumimoji="1" lang="en-US" altLang="ja-JP" dirty="0" smtClean="0"/>
              <a:t>100</a:t>
            </a:r>
            <a:r>
              <a:rPr kumimoji="1" lang="ja-JP" altLang="en-US" dirty="0" smtClean="0"/>
              <a:t>万人が移民</a:t>
            </a:r>
            <a:endParaRPr kumimoji="1" lang="en-US" altLang="ja-JP" dirty="0" smtClean="0"/>
          </a:p>
          <a:p>
            <a:r>
              <a:rPr lang="ja-JP" altLang="en-US" dirty="0" smtClean="0"/>
              <a:t>ジャガイモ飢饉のスコットランドでは対策がといられた　イギリス政府への恨み</a:t>
            </a:r>
            <a:endParaRPr kumimoji="1" lang="en-US" altLang="ja-JP" dirty="0" smtClean="0"/>
          </a:p>
          <a:p>
            <a:r>
              <a:rPr kumimoji="1" lang="en-US" altLang="ja-JP" dirty="0" smtClean="0"/>
              <a:t>20</a:t>
            </a:r>
            <a:r>
              <a:rPr kumimoji="1" lang="ja-JP" altLang="en-US" dirty="0" smtClean="0"/>
              <a:t>世紀当初　</a:t>
            </a:r>
            <a:r>
              <a:rPr kumimoji="1" lang="en-US" altLang="ja-JP" dirty="0" smtClean="0"/>
              <a:t>500</a:t>
            </a:r>
            <a:r>
              <a:rPr kumimoji="1" lang="ja-JP" altLang="en-US" dirty="0" smtClean="0"/>
              <a:t>万人が大西洋を渡った</a:t>
            </a:r>
            <a:endParaRPr kumimoji="1" lang="en-US" altLang="ja-JP" dirty="0" smtClean="0"/>
          </a:p>
          <a:p>
            <a:r>
              <a:rPr lang="ja-JP" altLang="en-US" dirty="0" smtClean="0"/>
              <a:t>中国人、日本人移民に反対した中心勢力</a:t>
            </a:r>
            <a:endParaRPr lang="en-US" altLang="ja-JP" dirty="0" smtClean="0"/>
          </a:p>
          <a:p>
            <a:r>
              <a:rPr lang="ja-JP" altLang="en-US" dirty="0"/>
              <a:t>プア</a:t>
            </a:r>
            <a:r>
              <a:rPr kumimoji="1" lang="ja-JP" altLang="en-US" dirty="0" smtClean="0"/>
              <a:t>ーホワイト</a:t>
            </a:r>
            <a:endParaRPr kumimoji="1" lang="ja-JP" altLang="en-US" dirty="0"/>
          </a:p>
        </p:txBody>
      </p:sp>
    </p:spTree>
    <p:extLst>
      <p:ext uri="{BB962C8B-B14F-4D97-AF65-F5344CB8AC3E}">
        <p14:creationId xmlns:p14="http://schemas.microsoft.com/office/powerpoint/2010/main" val="1492361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en-US" dirty="0" smtClean="0"/>
              <a:t>プアーホワイト</a:t>
            </a:r>
            <a:endParaRPr kumimoji="1" lang="ja-JP" altLang="en-US" dirty="0"/>
          </a:p>
        </p:txBody>
      </p:sp>
      <p:sp>
        <p:nvSpPr>
          <p:cNvPr id="3" name="コンテンツ プレースホルダー 2"/>
          <p:cNvSpPr>
            <a:spLocks noGrp="1"/>
          </p:cNvSpPr>
          <p:nvPr>
            <p:ph idx="1"/>
          </p:nvPr>
        </p:nvSpPr>
        <p:spPr/>
        <p:txBody>
          <a:bodyPr/>
          <a:lstStyle/>
          <a:p>
            <a:r>
              <a:rPr lang="ja-JP" altLang="en-US" dirty="0"/>
              <a:t>アメリカ合衆国諸州の白人の低所得者層に対する蔑称で、アメリカ英語ではホワイト・トラッシュ </a:t>
            </a:r>
            <a:r>
              <a:rPr lang="en-US" altLang="ja-JP" dirty="0"/>
              <a:t>(White </a:t>
            </a:r>
            <a:r>
              <a:rPr lang="en-US" altLang="ja-JP" dirty="0" smtClean="0"/>
              <a:t>Trash</a:t>
            </a:r>
            <a:r>
              <a:rPr lang="en-US" altLang="ja-JP" dirty="0"/>
              <a:t>) </a:t>
            </a:r>
            <a:r>
              <a:rPr lang="ja-JP" altLang="en-US" dirty="0"/>
              <a:t>とも呼ばれる</a:t>
            </a:r>
            <a:r>
              <a:rPr lang="ja-JP" altLang="en-US" dirty="0" smtClean="0"/>
              <a:t>。</a:t>
            </a:r>
            <a:endParaRPr lang="en-US" altLang="ja-JP" dirty="0" smtClean="0"/>
          </a:p>
          <a:p>
            <a:r>
              <a:rPr kumimoji="1" lang="ja-JP" altLang="en-US" dirty="0" smtClean="0"/>
              <a:t>奴隷貿易時代前からも存在。年季契約労働者として白人が新大陸に来ていた。</a:t>
            </a:r>
            <a:endParaRPr kumimoji="1" lang="ja-JP" altLang="en-US" dirty="0"/>
          </a:p>
        </p:txBody>
      </p:sp>
    </p:spTree>
    <p:extLst>
      <p:ext uri="{BB962C8B-B14F-4D97-AF65-F5344CB8AC3E}">
        <p14:creationId xmlns:p14="http://schemas.microsoft.com/office/powerpoint/2010/main" val="4017365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国民国家とヒトの移動と観光</a:t>
            </a:r>
            <a:endParaRPr kumimoji="1" lang="ja-JP" altLang="en-US" dirty="0"/>
          </a:p>
        </p:txBody>
      </p:sp>
      <p:sp>
        <p:nvSpPr>
          <p:cNvPr id="3" name="コンテンツ プレースホルダ 2"/>
          <p:cNvSpPr>
            <a:spLocks noGrp="1"/>
          </p:cNvSpPr>
          <p:nvPr>
            <p:ph idx="1"/>
          </p:nvPr>
        </p:nvSpPr>
        <p:spPr>
          <a:xfrm>
            <a:off x="251520" y="1600200"/>
            <a:ext cx="8435280" cy="4997152"/>
          </a:xfrm>
        </p:spPr>
        <p:txBody>
          <a:bodyPr>
            <a:normAutofit/>
          </a:bodyPr>
          <a:lstStyle/>
          <a:p>
            <a:r>
              <a:rPr kumimoji="1" lang="ja-JP" altLang="en-US" dirty="0" smtClean="0"/>
              <a:t>「移民の世紀」には、現代より</a:t>
            </a:r>
            <a:r>
              <a:rPr lang="ja-JP" altLang="en-US" dirty="0" smtClean="0"/>
              <a:t>はるかに激しいヒトの移動が行われていた。国家が移民を規制していたのではなく、移民が国家を作っていった（大西洋経済と無限労働供給の終了）。</a:t>
            </a:r>
            <a:endParaRPr lang="en-US" altLang="ja-JP" dirty="0" smtClean="0"/>
          </a:p>
          <a:p>
            <a:r>
              <a:rPr lang="ja-JP" altLang="en-US" dirty="0" smtClean="0"/>
              <a:t>主人公は国家ではなく、ヒトの移動であった</a:t>
            </a:r>
            <a:endParaRPr lang="en-US" altLang="ja-JP" dirty="0" smtClean="0"/>
          </a:p>
          <a:p>
            <a:r>
              <a:rPr lang="ja-JP" altLang="en-US" dirty="0" smtClean="0"/>
              <a:t>国民国家が形成されて、ヒトの移動が規制されるようになった（</a:t>
            </a:r>
            <a:r>
              <a:rPr lang="ja-JP" altLang="en-US" b="1" dirty="0" smtClean="0">
                <a:solidFill>
                  <a:srgbClr val="FF0000"/>
                </a:solidFill>
              </a:rPr>
              <a:t>アジア移民の出稼ぎ化</a:t>
            </a:r>
            <a:r>
              <a:rPr lang="ja-JP" altLang="en-US" dirty="0" smtClean="0"/>
              <a:t>）</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（大都市スラム発生と国民国家への押しつけ）</a:t>
            </a:r>
            <a:endParaRPr lang="en-US" altLang="ja-JP" dirty="0" smtClean="0"/>
          </a:p>
          <a:p>
            <a:endParaRPr kumimoji="1" lang="ja-JP" altLang="en-US" dirty="0"/>
          </a:p>
        </p:txBody>
      </p:sp>
    </p:spTree>
    <p:extLst>
      <p:ext uri="{BB962C8B-B14F-4D97-AF65-F5344CB8AC3E}">
        <p14:creationId xmlns:p14="http://schemas.microsoft.com/office/powerpoint/2010/main" val="2206855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欧州と日本の決定的違いは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日本と欧州の決定的違い　</a:t>
            </a:r>
            <a:r>
              <a:rPr lang="ja-JP" altLang="en-US" dirty="0" smtClean="0">
                <a:solidFill>
                  <a:srgbClr val="FF0000"/>
                </a:solidFill>
              </a:rPr>
              <a:t>労働市場において欧米がつながっていた。</a:t>
            </a:r>
            <a:r>
              <a:rPr lang="ja-JP" altLang="en-US" dirty="0" smtClean="0"/>
              <a:t>アメリカが欧州の余剰労働を雇用・吸収し、移民が貯金を持ちかえった。（帰国率が３５％）</a:t>
            </a:r>
            <a:endParaRPr lang="en-US" altLang="ja-JP" dirty="0" smtClean="0"/>
          </a:p>
          <a:p>
            <a:r>
              <a:rPr lang="ja-JP" altLang="en-US" dirty="0" smtClean="0"/>
              <a:t>人が移動することにより、欧州では「</a:t>
            </a:r>
            <a:r>
              <a:rPr lang="ja-JP" altLang="en-US" dirty="0" smtClean="0">
                <a:solidFill>
                  <a:srgbClr val="FF0000"/>
                </a:solidFill>
              </a:rPr>
              <a:t>無限労働供給</a:t>
            </a:r>
            <a:r>
              <a:rPr lang="ja-JP" altLang="en-US" dirty="0" smtClean="0"/>
              <a:t>」が枯渇し、賃金格差がアメリカのそれに収斂していった。</a:t>
            </a:r>
            <a:r>
              <a:rPr lang="en-US" altLang="ja-JP" dirty="0" smtClean="0"/>
              <a:t>1820</a:t>
            </a:r>
            <a:r>
              <a:rPr lang="ja-JP" altLang="en-US" dirty="0" smtClean="0"/>
              <a:t>年（日本</a:t>
            </a:r>
            <a:r>
              <a:rPr lang="en-US" altLang="ja-JP" dirty="0" smtClean="0"/>
              <a:t>704</a:t>
            </a:r>
            <a:r>
              <a:rPr lang="ja-JP" altLang="en-US" dirty="0" smtClean="0"/>
              <a:t>ドル、イタリア</a:t>
            </a:r>
            <a:r>
              <a:rPr lang="en-US" altLang="ja-JP" dirty="0" smtClean="0"/>
              <a:t>1092</a:t>
            </a:r>
            <a:r>
              <a:rPr lang="ja-JP" altLang="en-US" dirty="0" smtClean="0"/>
              <a:t>ドル）</a:t>
            </a:r>
            <a:r>
              <a:rPr lang="en-US" altLang="ja-JP" dirty="0" smtClean="0"/>
              <a:t>1929</a:t>
            </a:r>
            <a:r>
              <a:rPr lang="ja-JP" altLang="en-US" dirty="0" smtClean="0"/>
              <a:t>年（イタリア</a:t>
            </a:r>
            <a:r>
              <a:rPr lang="en-US" altLang="ja-JP" dirty="0" smtClean="0"/>
              <a:t>3026</a:t>
            </a:r>
            <a:r>
              <a:rPr lang="ja-JP" altLang="en-US" dirty="0" smtClean="0"/>
              <a:t>ドル、牧畜業に特化したアイルランド賃金ですら</a:t>
            </a:r>
            <a:r>
              <a:rPr lang="en-US" altLang="ja-JP" dirty="0" smtClean="0"/>
              <a:t>2883</a:t>
            </a:r>
            <a:r>
              <a:rPr lang="ja-JP" altLang="en-US" dirty="0" smtClean="0"/>
              <a:t>ドルであるのに対し日本</a:t>
            </a:r>
            <a:r>
              <a:rPr lang="en-US" altLang="ja-JP" dirty="0" smtClean="0"/>
              <a:t>1949</a:t>
            </a:r>
            <a:r>
              <a:rPr lang="ja-JP" altLang="en-US" dirty="0" smtClean="0"/>
              <a:t>ドル）と格差が開く</a:t>
            </a:r>
          </a:p>
          <a:p>
            <a:endParaRPr kumimoji="1" lang="ja-JP" altLang="en-US" dirty="0"/>
          </a:p>
        </p:txBody>
      </p:sp>
    </p:spTree>
    <p:extLst>
      <p:ext uri="{BB962C8B-B14F-4D97-AF65-F5344CB8AC3E}">
        <p14:creationId xmlns:p14="http://schemas.microsoft.com/office/powerpoint/2010/main" val="21442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5018" y="4005064"/>
            <a:ext cx="7793182" cy="1470025"/>
          </a:xfrm>
        </p:spPr>
        <p:txBody>
          <a:bodyPr>
            <a:normAutofit fontScale="90000"/>
          </a:bodyPr>
          <a:lstStyle/>
          <a:p>
            <a:r>
              <a:rPr lang="en-US" altLang="ja-JP" dirty="0" smtClean="0">
                <a:hlinkClick r:id="rId2"/>
              </a:rPr>
              <a:t/>
            </a:r>
            <a:br>
              <a:rPr lang="en-US" altLang="ja-JP" dirty="0" smtClean="0">
                <a:hlinkClick r:id="rId2"/>
              </a:rPr>
            </a:br>
            <a:r>
              <a:rPr lang="en-US" altLang="ja-JP" dirty="0" smtClean="0">
                <a:hlinkClick r:id="rId2"/>
              </a:rPr>
              <a:t>http</a:t>
            </a:r>
            <a:r>
              <a:rPr lang="en-US" altLang="ja-JP" dirty="0">
                <a:hlinkClick r:id="rId2"/>
              </a:rPr>
              <a:t>://</a:t>
            </a:r>
            <a:r>
              <a:rPr lang="en-US" altLang="ja-JP" dirty="0" smtClean="0">
                <a:hlinkClick r:id="rId2"/>
              </a:rPr>
              <a:t>karapaia.livedoor.biz/archives/52172591.html</a:t>
            </a:r>
            <a:r>
              <a:rPr lang="en-US" altLang="ja-JP" dirty="0" smtClean="0"/>
              <a:t/>
            </a:r>
            <a:br>
              <a:rPr lang="en-US" altLang="ja-JP" dirty="0" smtClean="0"/>
            </a:br>
            <a:r>
              <a:rPr lang="en-US" altLang="ja-JP" dirty="0" smtClean="0"/>
              <a:t/>
            </a:r>
            <a:br>
              <a:rPr lang="en-US" altLang="ja-JP" dirty="0" smtClean="0"/>
            </a:br>
            <a:endParaRPr kumimoji="1" lang="ja-JP" altLang="en-US" dirty="0"/>
          </a:p>
        </p:txBody>
      </p:sp>
      <p:sp>
        <p:nvSpPr>
          <p:cNvPr id="5" name="サブタイトル 4"/>
          <p:cNvSpPr>
            <a:spLocks noGrp="1"/>
          </p:cNvSpPr>
          <p:nvPr>
            <p:ph type="subTitle" idx="1"/>
          </p:nvPr>
        </p:nvSpPr>
        <p:spPr>
          <a:xfrm>
            <a:off x="971600" y="620688"/>
            <a:ext cx="6918137" cy="2389832"/>
          </a:xfrm>
        </p:spPr>
        <p:txBody>
          <a:bodyPr>
            <a:noAutofit/>
          </a:bodyPr>
          <a:lstStyle/>
          <a:p>
            <a:r>
              <a:rPr lang="ja-JP" altLang="en-US" sz="6600" dirty="0">
                <a:solidFill>
                  <a:schemeClr val="tx1"/>
                </a:solidFill>
              </a:rPr>
              <a:t>文化伝搬世界</a:t>
            </a:r>
            <a:r>
              <a:rPr lang="ja-JP" altLang="en-US" sz="6600" dirty="0" smtClean="0">
                <a:solidFill>
                  <a:schemeClr val="tx1"/>
                </a:solidFill>
              </a:rPr>
              <a:t>地図</a:t>
            </a:r>
            <a:endParaRPr lang="en-US" altLang="ja-JP" sz="6600" dirty="0" smtClean="0">
              <a:solidFill>
                <a:schemeClr val="tx1"/>
              </a:solidFill>
            </a:endParaRPr>
          </a:p>
          <a:p>
            <a:r>
              <a:rPr lang="ja-JP" altLang="en-US" sz="2800" dirty="0" smtClean="0">
                <a:solidFill>
                  <a:schemeClr val="tx1"/>
                </a:solidFill>
              </a:rPr>
              <a:t>（西洋人の見方）</a:t>
            </a:r>
            <a:endParaRPr lang="en-US" altLang="ja-JP" sz="2800" dirty="0">
              <a:solidFill>
                <a:schemeClr val="tx1"/>
              </a:solidFill>
            </a:endParaRPr>
          </a:p>
          <a:p>
            <a:r>
              <a:rPr lang="en-US" altLang="ja-JP" sz="2800" dirty="0">
                <a:hlinkClick r:id="rId3"/>
              </a:rPr>
              <a:t>https://</a:t>
            </a:r>
            <a:r>
              <a:rPr lang="en-US" altLang="ja-JP" sz="2800" dirty="0" smtClean="0">
                <a:hlinkClick r:id="rId3"/>
              </a:rPr>
              <a:t>youtu.be/4gIhRkCcD4U</a:t>
            </a:r>
            <a:endParaRPr lang="en-US" altLang="ja-JP" sz="2800" dirty="0" smtClean="0"/>
          </a:p>
          <a:p>
            <a:endParaRPr kumimoji="1" lang="ja-JP" altLang="en-US" sz="2800" dirty="0">
              <a:solidFill>
                <a:schemeClr val="tx1"/>
              </a:solidFill>
            </a:endParaRPr>
          </a:p>
        </p:txBody>
      </p:sp>
    </p:spTree>
    <p:extLst>
      <p:ext uri="{BB962C8B-B14F-4D97-AF65-F5344CB8AC3E}">
        <p14:creationId xmlns:p14="http://schemas.microsoft.com/office/powerpoint/2010/main" val="3003281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en-US" dirty="0" smtClean="0"/>
              <a:t>アジアの</a:t>
            </a:r>
            <a:r>
              <a:rPr kumimoji="1" lang="ja-JP" altLang="en-US" dirty="0" smtClean="0"/>
              <a:t>移民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欧州からの移民だけで大量移民を考える見方は改めなければならない</a:t>
            </a:r>
            <a:endParaRPr kumimoji="1" lang="en-US" altLang="ja-JP" dirty="0" smtClean="0"/>
          </a:p>
          <a:p>
            <a:r>
              <a:rPr lang="ja-JP" altLang="en-US" dirty="0" smtClean="0">
                <a:solidFill>
                  <a:srgbClr val="FF0000"/>
                </a:solidFill>
              </a:rPr>
              <a:t>アジアからの移民の数は欧州と同等規模</a:t>
            </a:r>
            <a:endParaRPr lang="en-US" altLang="ja-JP" dirty="0" smtClean="0">
              <a:solidFill>
                <a:srgbClr val="FF0000"/>
              </a:solidFill>
            </a:endParaRPr>
          </a:p>
          <a:p>
            <a:r>
              <a:rPr kumimoji="1" lang="ja-JP" altLang="en-US" dirty="0" smtClean="0"/>
              <a:t>年季契約移民　新しい奴隷制</a:t>
            </a:r>
            <a:endParaRPr kumimoji="1" lang="en-US" altLang="ja-JP" dirty="0" smtClean="0"/>
          </a:p>
          <a:p>
            <a:r>
              <a:rPr lang="ja-JP" altLang="en-US" dirty="0" smtClean="0"/>
              <a:t>一般にある程度市場経済が普及した伝統文明社会においては、制度や文化の違いにかかわらず、交通費の低廉と情報の獲得を条件として、人間は雇用を求めて移動する</a:t>
            </a:r>
            <a:endParaRPr kumimoji="1" lang="ja-JP" altLang="en-US" dirty="0"/>
          </a:p>
        </p:txBody>
      </p:sp>
    </p:spTree>
    <p:extLst>
      <p:ext uri="{BB962C8B-B14F-4D97-AF65-F5344CB8AC3E}">
        <p14:creationId xmlns:p14="http://schemas.microsoft.com/office/powerpoint/2010/main" val="3805862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移民規制とスラムの発生</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solidFill>
                  <a:srgbClr val="FF0000"/>
                </a:solidFill>
              </a:rPr>
              <a:t>1930</a:t>
            </a:r>
            <a:r>
              <a:rPr lang="ja-JP" altLang="en-US" dirty="0" smtClean="0">
                <a:solidFill>
                  <a:srgbClr val="FF0000"/>
                </a:solidFill>
              </a:rPr>
              <a:t>年</a:t>
            </a:r>
            <a:r>
              <a:rPr lang="en-US" altLang="ja-JP" dirty="0" smtClean="0">
                <a:solidFill>
                  <a:srgbClr val="FF0000"/>
                </a:solidFill>
              </a:rPr>
              <a:t>-70</a:t>
            </a:r>
            <a:r>
              <a:rPr lang="ja-JP" altLang="en-US" dirty="0" smtClean="0">
                <a:solidFill>
                  <a:srgbClr val="FF0000"/>
                </a:solidFill>
              </a:rPr>
              <a:t>年　国境移動は規制の方向</a:t>
            </a:r>
            <a:r>
              <a:rPr lang="ja-JP" altLang="en-US" dirty="0" smtClean="0"/>
              <a:t>　移民の世紀に固まった領土配分の固定化のまま規制</a:t>
            </a:r>
          </a:p>
          <a:p>
            <a:r>
              <a:rPr kumimoji="1" lang="ja-JP" altLang="en-US" dirty="0" smtClean="0"/>
              <a:t>「移民の世紀」を終了したことにより、ヒトの移動を通じた所得の平等化の努力を失う</a:t>
            </a:r>
            <a:endParaRPr kumimoji="1" lang="en-US" altLang="ja-JP" dirty="0" smtClean="0"/>
          </a:p>
          <a:p>
            <a:r>
              <a:rPr lang="ja-JP" altLang="en-US" dirty="0" smtClean="0"/>
              <a:t>第三世界のスラムに大量貧民が累積➵「国民国家」が解決すべき問題とされる</a:t>
            </a:r>
            <a:endParaRPr lang="en-US" altLang="ja-JP" dirty="0" smtClean="0"/>
          </a:p>
        </p:txBody>
      </p:sp>
    </p:spTree>
    <p:extLst>
      <p:ext uri="{BB962C8B-B14F-4D97-AF65-F5344CB8AC3E}">
        <p14:creationId xmlns:p14="http://schemas.microsoft.com/office/powerpoint/2010/main" val="3720116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229600" cy="1368152"/>
          </a:xfrm>
          <a:solidFill>
            <a:srgbClr val="FFFF00"/>
          </a:solidFill>
          <a:ln>
            <a:solidFill>
              <a:schemeClr val="accent1"/>
            </a:solidFill>
          </a:ln>
        </p:spPr>
        <p:txBody>
          <a:bodyPr>
            <a:normAutofit/>
          </a:bodyPr>
          <a:lstStyle/>
          <a:p>
            <a:r>
              <a:rPr lang="ja-JP" altLang="en-US" dirty="0" smtClean="0"/>
              <a:t>移民と国際観光</a:t>
            </a:r>
            <a:endParaRPr kumimoji="1" lang="ja-JP" altLang="en-US" dirty="0"/>
          </a:p>
        </p:txBody>
      </p:sp>
      <p:sp>
        <p:nvSpPr>
          <p:cNvPr id="3" name="コンテンツ プレースホルダ 2"/>
          <p:cNvSpPr>
            <a:spLocks noGrp="1"/>
          </p:cNvSpPr>
          <p:nvPr>
            <p:ph idx="1"/>
          </p:nvPr>
        </p:nvSpPr>
        <p:spPr>
          <a:xfrm>
            <a:off x="251520" y="1699592"/>
            <a:ext cx="8435280" cy="4825752"/>
          </a:xfrm>
        </p:spPr>
        <p:txBody>
          <a:bodyPr>
            <a:normAutofit/>
          </a:bodyPr>
          <a:lstStyle/>
          <a:p>
            <a:r>
              <a:rPr lang="ja-JP" altLang="en-US" dirty="0" smtClean="0"/>
              <a:t>移民概念も国際観光概念も国民国家（国籍、パスポート）を前提</a:t>
            </a:r>
            <a:endParaRPr lang="en-US" altLang="ja-JP" dirty="0" smtClean="0"/>
          </a:p>
          <a:p>
            <a:r>
              <a:rPr lang="ja-JP" altLang="en-US" dirty="0" smtClean="0"/>
              <a:t>１９世紀大西洋を挟んで欧州と新大陸間では現代よりはるかに激しいヒトの移動が行われていた（ 「移民の世紀」 ）。</a:t>
            </a:r>
            <a:endParaRPr lang="en-US" altLang="ja-JP" dirty="0" smtClean="0"/>
          </a:p>
          <a:p>
            <a:r>
              <a:rPr lang="ja-JP" altLang="en-US" dirty="0" smtClean="0"/>
              <a:t>国家が移民を規制していたのではなく、移民が国家を作っていった（大西洋経済と無限労働供給の終了）。</a:t>
            </a:r>
            <a:endParaRPr lang="en-US" altLang="ja-JP" dirty="0" smtClean="0"/>
          </a:p>
        </p:txBody>
      </p:sp>
    </p:spTree>
    <p:extLst>
      <p:ext uri="{BB962C8B-B14F-4D97-AF65-F5344CB8AC3E}">
        <p14:creationId xmlns:p14="http://schemas.microsoft.com/office/powerpoint/2010/main" val="1416604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368152"/>
          </a:xfrm>
          <a:solidFill>
            <a:srgbClr val="FFFF00"/>
          </a:solidFill>
          <a:ln>
            <a:solidFill>
              <a:schemeClr val="accent1"/>
            </a:solidFill>
          </a:ln>
        </p:spPr>
        <p:txBody>
          <a:bodyPr>
            <a:normAutofit fontScale="90000"/>
          </a:bodyPr>
          <a:lstStyle/>
          <a:p>
            <a:r>
              <a:rPr kumimoji="1" lang="ja-JP" altLang="en-US" dirty="0" smtClean="0"/>
              <a:t>国民国家とヒトの移動と観光</a:t>
            </a:r>
            <a:r>
              <a:rPr kumimoji="1" lang="en-US" altLang="ja-JP" dirty="0" smtClean="0"/>
              <a:t/>
            </a:r>
            <a:br>
              <a:rPr kumimoji="1" lang="en-US" altLang="ja-JP" dirty="0" smtClean="0"/>
            </a:br>
            <a:r>
              <a:rPr kumimoji="1" lang="ja-JP" altLang="en-US" dirty="0" smtClean="0"/>
              <a:t>（</a:t>
            </a:r>
            <a:r>
              <a:rPr lang="ja-JP" altLang="en-US" dirty="0" smtClean="0"/>
              <a:t>観光に帝国主義的色彩が残る理由）</a:t>
            </a:r>
            <a:endParaRPr kumimoji="1" lang="ja-JP" altLang="en-US" dirty="0"/>
          </a:p>
        </p:txBody>
      </p:sp>
      <p:sp>
        <p:nvSpPr>
          <p:cNvPr id="3" name="コンテンツ プレースホルダ 2"/>
          <p:cNvSpPr>
            <a:spLocks noGrp="1"/>
          </p:cNvSpPr>
          <p:nvPr>
            <p:ph idx="1"/>
          </p:nvPr>
        </p:nvSpPr>
        <p:spPr>
          <a:xfrm>
            <a:off x="251520" y="1699592"/>
            <a:ext cx="8435280" cy="5257800"/>
          </a:xfrm>
        </p:spPr>
        <p:txBody>
          <a:bodyPr>
            <a:normAutofit/>
          </a:bodyPr>
          <a:lstStyle/>
          <a:p>
            <a:r>
              <a:rPr lang="ja-JP" altLang="en-US" dirty="0" smtClean="0"/>
              <a:t>主人公は国家ではなく、ヒトの移動であった</a:t>
            </a:r>
            <a:endParaRPr lang="en-US" altLang="ja-JP" dirty="0" smtClean="0"/>
          </a:p>
          <a:p>
            <a:pPr>
              <a:buNone/>
            </a:pPr>
            <a:r>
              <a:rPr lang="ja-JP" altLang="en-US" dirty="0" smtClean="0"/>
              <a:t>（「移民の世紀」の帰国率３５％と大交流時代）</a:t>
            </a:r>
            <a:endParaRPr lang="en-US" altLang="ja-JP" dirty="0" smtClean="0"/>
          </a:p>
          <a:p>
            <a:r>
              <a:rPr lang="ja-JP" altLang="en-US" dirty="0" smtClean="0"/>
              <a:t>国民国家が形成（労働組合結成）されて、ヒトの移動が規制（ビザ）されるようになった（アジア移民の出稼ぎ化）ビザなし観光主張（選択）</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（大都市スラム発生と国民国家への押しつけ）</a:t>
            </a:r>
            <a:endParaRPr lang="en-US" altLang="ja-JP" dirty="0" smtClean="0"/>
          </a:p>
          <a:p>
            <a:endParaRPr kumimoji="1" lang="ja-JP" altLang="en-US" dirty="0"/>
          </a:p>
        </p:txBody>
      </p:sp>
    </p:spTree>
    <p:extLst>
      <p:ext uri="{BB962C8B-B14F-4D97-AF65-F5344CB8AC3E}">
        <p14:creationId xmlns:p14="http://schemas.microsoft.com/office/powerpoint/2010/main" val="1054906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外国人労働者問題と観光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ビザなし渡航を実現すれば、確実に観光客は増加、同時に</a:t>
            </a:r>
            <a:r>
              <a:rPr lang="ja-JP" altLang="en-US" dirty="0" smtClean="0"/>
              <a:t>外国人</a:t>
            </a:r>
            <a:r>
              <a:rPr kumimoji="1" lang="ja-JP" altLang="en-US" dirty="0" smtClean="0"/>
              <a:t>労働者も増加</a:t>
            </a:r>
            <a:endParaRPr kumimoji="1" lang="en-US" altLang="ja-JP" dirty="0" smtClean="0"/>
          </a:p>
          <a:p>
            <a:r>
              <a:rPr kumimoji="1" lang="ja-JP" altLang="en-US" dirty="0" smtClean="0"/>
              <a:t>国民国家を否定する状況ではないにしても、国際協力を推進するのであれば、「先進国の援助による現地の経済振興」と「現地労働者の先進国への受け入れ」との比較考慮は必要</a:t>
            </a:r>
            <a:endParaRPr kumimoji="1" lang="ja-JP" altLang="en-US" dirty="0"/>
          </a:p>
        </p:txBody>
      </p:sp>
    </p:spTree>
    <p:extLst>
      <p:ext uri="{BB962C8B-B14F-4D97-AF65-F5344CB8AC3E}">
        <p14:creationId xmlns:p14="http://schemas.microsoft.com/office/powerpoint/2010/main" val="631874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ペスト、コレラ→エボラ</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92500" lnSpcReduction="20000"/>
          </a:bodyPr>
          <a:lstStyle/>
          <a:p>
            <a:r>
              <a:rPr kumimoji="1" lang="ja-JP" altLang="en-US" dirty="0" smtClean="0"/>
              <a:t>ペスト（黒死病）→ベニスの検疫制度（</a:t>
            </a:r>
            <a:r>
              <a:rPr kumimoji="1" lang="en-US" altLang="ja-JP" dirty="0" smtClean="0"/>
              <a:t>40</a:t>
            </a:r>
            <a:r>
              <a:rPr kumimoji="1" lang="ja-JP" altLang="en-US" dirty="0" smtClean="0"/>
              <a:t>日）　</a:t>
            </a:r>
            <a:endParaRPr kumimoji="1" lang="en-US" altLang="ja-JP" dirty="0" smtClean="0"/>
          </a:p>
          <a:p>
            <a:r>
              <a:rPr lang="ja-JP" altLang="en-US" dirty="0" smtClean="0"/>
              <a:t>コレラ一揆　日清日露戦争より多くの死者（</a:t>
            </a:r>
            <a:r>
              <a:rPr lang="en-US" altLang="ja-JP" dirty="0" smtClean="0"/>
              <a:t>37</a:t>
            </a:r>
            <a:r>
              <a:rPr lang="ja-JP" altLang="en-US" dirty="0" smtClean="0"/>
              <a:t>万人）</a:t>
            </a:r>
            <a:endParaRPr lang="en-US" altLang="ja-JP" dirty="0" smtClean="0"/>
          </a:p>
          <a:p>
            <a:r>
              <a:rPr kumimoji="1" lang="ja-JP" altLang="en-US" dirty="0" smtClean="0"/>
              <a:t>エイズ、</a:t>
            </a:r>
            <a:r>
              <a:rPr kumimoji="1" lang="en-US" altLang="ja-JP" dirty="0" smtClean="0"/>
              <a:t>SARS</a:t>
            </a:r>
            <a:r>
              <a:rPr kumimoji="1" lang="ja-JP" altLang="en-US" dirty="0" err="1" smtClean="0"/>
              <a:t>、</a:t>
            </a:r>
            <a:r>
              <a:rPr kumimoji="1" lang="ja-JP" altLang="en-US" dirty="0" smtClean="0"/>
              <a:t>鳥インフルエンザ等</a:t>
            </a:r>
            <a:endParaRPr kumimoji="1" lang="en-US" altLang="ja-JP" dirty="0" smtClean="0"/>
          </a:p>
          <a:p>
            <a:r>
              <a:rPr lang="ja-JP" altLang="en-US" dirty="0" smtClean="0"/>
              <a:t>エボラ出血熱： 「欧米人や医療従事者らがエボラウイルスを持ち込んだ」「入院すると臓器が盗まれる」</a:t>
            </a:r>
            <a:endParaRPr lang="en-US" altLang="ja-JP" dirty="0" smtClean="0"/>
          </a:p>
          <a:p>
            <a:r>
              <a:rPr lang="ja-JP" altLang="en-US" dirty="0" smtClean="0"/>
              <a:t>江戸後期～明治時代のコレラ騒動　「西洋人がコレラを持ち込んだ」と信じられ、民間療法や呪術が頼られた。「医師は生き胆を抜く」とされ、医師や医療施設、あるいは移送に関わった警察や行政が民衆によって襲われた。「コレラ一揆」や「コレラ祭」も各地で発生</a:t>
            </a:r>
            <a:endParaRPr kumimoji="1" lang="ja-JP" altLang="en-US" dirty="0"/>
          </a:p>
        </p:txBody>
      </p:sp>
    </p:spTree>
    <p:extLst>
      <p:ext uri="{BB962C8B-B14F-4D97-AF65-F5344CB8AC3E}">
        <p14:creationId xmlns:p14="http://schemas.microsoft.com/office/powerpoint/2010/main" val="553808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pPr algn="ctr"/>
            <a:r>
              <a:rPr kumimoji="1" lang="ja-JP" altLang="en-US" dirty="0" smtClean="0"/>
              <a:t>人流概念の提唱</a:t>
            </a:r>
            <a:endParaRPr kumimoji="1" lang="ja-JP" altLang="en-US" dirty="0"/>
          </a:p>
        </p:txBody>
      </p:sp>
      <p:sp>
        <p:nvSpPr>
          <p:cNvPr id="3" name="コンテンツ プレースホルダー 2"/>
          <p:cNvSpPr>
            <a:spLocks noGrp="1"/>
          </p:cNvSpPr>
          <p:nvPr>
            <p:ph idx="1"/>
          </p:nvPr>
        </p:nvSpPr>
        <p:spPr>
          <a:xfrm>
            <a:off x="107504" y="1417638"/>
            <a:ext cx="9036496" cy="5440362"/>
          </a:xfrm>
        </p:spPr>
        <p:txBody>
          <a:bodyPr>
            <a:normAutofit fontScale="85000" lnSpcReduction="10000"/>
          </a:bodyPr>
          <a:lstStyle/>
          <a:p>
            <a:r>
              <a:rPr lang="ja-JP" altLang="ja-JP" dirty="0" smtClean="0"/>
              <a:t>人</a:t>
            </a:r>
            <a:r>
              <a:rPr lang="ja-JP" altLang="ja-JP" dirty="0"/>
              <a:t>を移動させてまで見に行かせる力を分析</a:t>
            </a:r>
            <a:r>
              <a:rPr lang="ja-JP" altLang="ja-JP" dirty="0" smtClean="0"/>
              <a:t>する</a:t>
            </a:r>
            <a:r>
              <a:rPr lang="ja-JP" altLang="en-US" dirty="0" smtClean="0"/>
              <a:t>視点　</a:t>
            </a:r>
            <a:r>
              <a:rPr lang="ja-JP" altLang="en-US" dirty="0" smtClean="0">
                <a:solidFill>
                  <a:srgbClr val="FF0000"/>
                </a:solidFill>
              </a:rPr>
              <a:t>人流</a:t>
            </a:r>
            <a:endParaRPr lang="en-US" altLang="ja-JP" dirty="0" smtClean="0">
              <a:solidFill>
                <a:srgbClr val="FF0000"/>
              </a:solidFill>
            </a:endParaRPr>
          </a:p>
          <a:p>
            <a:r>
              <a:rPr lang="ja-JP" altLang="ja-JP" dirty="0" smtClean="0"/>
              <a:t>記憶</a:t>
            </a:r>
            <a:r>
              <a:rPr lang="ja-JP" altLang="ja-JP" dirty="0"/>
              <a:t>遺産は、歴史的事実の評価とは別の形で、映像化、ドラマ化され、移動の刺激を生じさせ、人々の観光資源となる</a:t>
            </a:r>
            <a:r>
              <a:rPr lang="ja-JP" altLang="ja-JP" dirty="0" smtClean="0"/>
              <a:t>。</a:t>
            </a:r>
            <a:endParaRPr lang="en-US" altLang="ja-JP" dirty="0" smtClean="0"/>
          </a:p>
          <a:p>
            <a:r>
              <a:rPr lang="ja-JP" altLang="ja-JP" dirty="0" smtClean="0"/>
              <a:t>「</a:t>
            </a:r>
            <a:r>
              <a:rPr lang="ja-JP" altLang="ja-JP" dirty="0"/>
              <a:t>カサブランカ」「戦場にかける橋」</a:t>
            </a:r>
            <a:r>
              <a:rPr lang="ja-JP" altLang="ja-JP" dirty="0" smtClean="0"/>
              <a:t>等は</a:t>
            </a:r>
            <a:r>
              <a:rPr lang="ja-JP" altLang="ja-JP" dirty="0"/>
              <a:t>、フィクション、ノンフィクションを織り交ぜて制作されているが、そこで使用された材料は、人を移動させる人流・観光資源としても活用される。この</a:t>
            </a:r>
            <a:r>
              <a:rPr lang="ja-JP" altLang="ja-JP" dirty="0">
                <a:solidFill>
                  <a:srgbClr val="FF0000"/>
                </a:solidFill>
              </a:rPr>
              <a:t>人を移動させる力の測定</a:t>
            </a:r>
            <a:r>
              <a:rPr lang="ja-JP" altLang="ja-JP" dirty="0"/>
              <a:t>は、</a:t>
            </a:r>
            <a:r>
              <a:rPr lang="ja-JP" altLang="ja-JP" dirty="0">
                <a:solidFill>
                  <a:srgbClr val="FF0000"/>
                </a:solidFill>
              </a:rPr>
              <a:t>訪問客数</a:t>
            </a:r>
            <a:r>
              <a:rPr lang="ja-JP" altLang="ja-JP" dirty="0"/>
              <a:t>、</a:t>
            </a:r>
            <a:r>
              <a:rPr lang="ja-JP" altLang="ja-JP" dirty="0">
                <a:solidFill>
                  <a:srgbClr val="FF0000"/>
                </a:solidFill>
              </a:rPr>
              <a:t>支払額</a:t>
            </a:r>
            <a:r>
              <a:rPr lang="ja-JP" altLang="ja-JP" dirty="0"/>
              <a:t>等の他、</a:t>
            </a:r>
            <a:r>
              <a:rPr lang="ja-JP" altLang="ja-JP" dirty="0">
                <a:solidFill>
                  <a:srgbClr val="FF0000"/>
                </a:solidFill>
              </a:rPr>
              <a:t>メディアによる露出度</a:t>
            </a:r>
            <a:r>
              <a:rPr lang="ja-JP" altLang="ja-JP" dirty="0"/>
              <a:t>も客観的なものと認識できる</a:t>
            </a:r>
            <a:r>
              <a:rPr lang="ja-JP" altLang="ja-JP" dirty="0" smtClean="0"/>
              <a:t>。</a:t>
            </a:r>
            <a:endParaRPr lang="en-US" altLang="ja-JP" dirty="0" smtClean="0"/>
          </a:p>
          <a:p>
            <a:r>
              <a:rPr lang="ja-JP" altLang="ja-JP" dirty="0" smtClean="0"/>
              <a:t>新聞</a:t>
            </a:r>
            <a:r>
              <a:rPr lang="ja-JP" altLang="ja-JP" dirty="0"/>
              <a:t>であれば、朝日新聞の記事検索システム等により</a:t>
            </a:r>
            <a:r>
              <a:rPr lang="ja-JP" altLang="ja-JP" dirty="0">
                <a:solidFill>
                  <a:srgbClr val="FF0000"/>
                </a:solidFill>
              </a:rPr>
              <a:t>検索数</a:t>
            </a:r>
            <a:r>
              <a:rPr lang="ja-JP" altLang="ja-JP" dirty="0"/>
              <a:t>が把握でき、インターネットであれば、</a:t>
            </a:r>
            <a:r>
              <a:rPr lang="en-US" altLang="ja-JP" dirty="0"/>
              <a:t>Google</a:t>
            </a:r>
            <a:r>
              <a:rPr lang="ja-JP" altLang="ja-JP" dirty="0"/>
              <a:t>等のヒットする検索数により把握できる</a:t>
            </a:r>
            <a:r>
              <a:rPr lang="ja-JP" altLang="ja-JP" dirty="0" smtClean="0"/>
              <a:t>。</a:t>
            </a:r>
            <a:endParaRPr lang="en-US" altLang="ja-JP" dirty="0" smtClean="0"/>
          </a:p>
          <a:p>
            <a:r>
              <a:rPr lang="ja-JP" altLang="ja-JP" dirty="0" smtClean="0">
                <a:solidFill>
                  <a:srgbClr val="FF0000"/>
                </a:solidFill>
              </a:rPr>
              <a:t>「</a:t>
            </a:r>
            <a:r>
              <a:rPr lang="ja-JP" altLang="ja-JP" dirty="0">
                <a:solidFill>
                  <a:srgbClr val="FF0000"/>
                </a:solidFill>
              </a:rPr>
              <a:t>感性」</a:t>
            </a:r>
            <a:r>
              <a:rPr lang="ja-JP" altLang="ja-JP" dirty="0">
                <a:solidFill>
                  <a:schemeClr val="tx1">
                    <a:lumMod val="85000"/>
                    <a:lumOff val="15000"/>
                  </a:schemeClr>
                </a:solidFill>
              </a:rPr>
              <a:t>を</a:t>
            </a:r>
            <a:r>
              <a:rPr lang="ja-JP" altLang="ja-JP" dirty="0">
                <a:solidFill>
                  <a:srgbClr val="FF0000"/>
                </a:solidFill>
              </a:rPr>
              <a:t>直接測定</a:t>
            </a:r>
            <a:r>
              <a:rPr lang="ja-JP" altLang="ja-JP" dirty="0">
                <a:solidFill>
                  <a:schemeClr val="tx1">
                    <a:lumMod val="85000"/>
                    <a:lumOff val="15000"/>
                  </a:schemeClr>
                </a:solidFill>
              </a:rPr>
              <a:t>することができるようになれば、更に客観的な分析が可能</a:t>
            </a:r>
            <a:r>
              <a:rPr lang="ja-JP" altLang="ja-JP" dirty="0"/>
              <a:t>となる</a:t>
            </a:r>
            <a:r>
              <a:rPr lang="ja-JP" altLang="ja-JP" dirty="0" smtClean="0"/>
              <a:t>。</a:t>
            </a:r>
            <a:endParaRPr kumimoji="1" lang="ja-JP" altLang="en-US" dirty="0"/>
          </a:p>
        </p:txBody>
      </p:sp>
    </p:spTree>
    <p:extLst>
      <p:ext uri="{BB962C8B-B14F-4D97-AF65-F5344CB8AC3E}">
        <p14:creationId xmlns:p14="http://schemas.microsoft.com/office/powerpoint/2010/main" val="3740377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9768" y="274638"/>
            <a:ext cx="8257032" cy="1124394"/>
          </a:xfrm>
          <a:ln>
            <a:solidFill>
              <a:schemeClr val="tx1"/>
            </a:solidFill>
          </a:ln>
        </p:spPr>
        <p:txBody>
          <a:bodyPr>
            <a:normAutofit/>
          </a:bodyPr>
          <a:lstStyle/>
          <a:p>
            <a:r>
              <a:rPr lang="ja-JP" altLang="en-US" dirty="0" smtClean="0"/>
              <a:t>まず、観光の</a:t>
            </a:r>
            <a:r>
              <a:rPr lang="ja-JP" altLang="en-US" dirty="0"/>
              <a:t>意味</a:t>
            </a:r>
            <a:r>
              <a:rPr lang="ja-JP" altLang="en-US" dirty="0" smtClean="0"/>
              <a:t>を考える</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まず</a:t>
            </a:r>
            <a:r>
              <a:rPr lang="ja-JP" altLang="en-US" dirty="0" smtClean="0"/>
              <a:t>、</a:t>
            </a:r>
            <a:r>
              <a:rPr lang="en-US" altLang="ja-JP" dirty="0" smtClean="0"/>
              <a:t>International</a:t>
            </a:r>
            <a:r>
              <a:rPr lang="ja-JP" altLang="en-US" dirty="0" smtClean="0"/>
              <a:t>の訳語が万国等から国際に収斂、国際と国内に分化</a:t>
            </a:r>
            <a:endParaRPr lang="en-US" altLang="ja-JP" dirty="0" smtClean="0"/>
          </a:p>
          <a:p>
            <a:r>
              <a:rPr lang="ja-JP" altLang="en-US" dirty="0" smtClean="0"/>
              <a:t>国際政治情勢等の反映。中国本土と</a:t>
            </a:r>
            <a:r>
              <a:rPr lang="ja-JP" altLang="en-US" dirty="0" smtClean="0"/>
              <a:t>香港・</a:t>
            </a:r>
            <a:r>
              <a:rPr lang="ja-JP" altLang="en-US" dirty="0" smtClean="0"/>
              <a:t>マカオ・台湾</a:t>
            </a:r>
            <a:endParaRPr lang="en-US" altLang="ja-JP" dirty="0" smtClean="0"/>
          </a:p>
          <a:p>
            <a:r>
              <a:rPr lang="ja-JP" altLang="en-US" dirty="0" smtClean="0"/>
              <a:t>北米では、</a:t>
            </a:r>
            <a:r>
              <a:rPr lang="en-US" altLang="ja-JP" dirty="0" smtClean="0"/>
              <a:t>International</a:t>
            </a:r>
            <a:r>
              <a:rPr lang="ja-JP" altLang="en-US" dirty="0" smtClean="0"/>
              <a:t>と</a:t>
            </a:r>
            <a:r>
              <a:rPr lang="en-US" altLang="ja-JP" dirty="0" smtClean="0"/>
              <a:t>Overseas</a:t>
            </a:r>
            <a:r>
              <a:rPr lang="ja-JP" altLang="en-US" dirty="0" smtClean="0"/>
              <a:t>を区分し、メキシコ、カナダは「国際」扱いしない</a:t>
            </a:r>
            <a:endParaRPr lang="en-US" altLang="ja-JP" dirty="0" smtClean="0"/>
          </a:p>
          <a:p>
            <a:r>
              <a:rPr kumimoji="1" lang="ja-JP" altLang="en-US" dirty="0"/>
              <a:t>日帰</a:t>
            </a:r>
            <a:r>
              <a:rPr kumimoji="1" lang="ja-JP" altLang="en-US" dirty="0" smtClean="0"/>
              <a:t>りと宿泊（</a:t>
            </a:r>
            <a:r>
              <a:rPr kumimoji="1" lang="en-US" altLang="ja-JP" dirty="0" smtClean="0"/>
              <a:t>24</a:t>
            </a:r>
            <a:r>
              <a:rPr kumimoji="1" lang="ja-JP" altLang="en-US" dirty="0" smtClean="0"/>
              <a:t>時間</a:t>
            </a:r>
            <a:r>
              <a:rPr kumimoji="1" lang="ja-JP" altLang="en-US" dirty="0" smtClean="0"/>
              <a:t>）　　</a:t>
            </a:r>
            <a:r>
              <a:rPr kumimoji="1" lang="en-US" altLang="ja-JP" dirty="0" smtClean="0"/>
              <a:t>tourist</a:t>
            </a:r>
            <a:r>
              <a:rPr kumimoji="1" lang="ja-JP" altLang="en-US" dirty="0" smtClean="0"/>
              <a:t>と</a:t>
            </a:r>
            <a:r>
              <a:rPr kumimoji="1" lang="en-US" altLang="ja-JP" dirty="0" smtClean="0"/>
              <a:t>excursionist</a:t>
            </a:r>
            <a:r>
              <a:rPr kumimoji="1" lang="ja-JP" altLang="en-US" dirty="0" smtClean="0"/>
              <a:t>に使分けるが、航空輸送の</a:t>
            </a:r>
            <a:r>
              <a:rPr kumimoji="1" lang="en-US" altLang="ja-JP" dirty="0" smtClean="0"/>
              <a:t>Transit</a:t>
            </a:r>
            <a:r>
              <a:rPr kumimoji="1" lang="ja-JP" altLang="en-US" dirty="0" smtClean="0"/>
              <a:t>に対応</a:t>
            </a:r>
            <a:endParaRPr kumimoji="1" lang="en-US" altLang="ja-JP" dirty="0" smtClean="0"/>
          </a:p>
          <a:p>
            <a:r>
              <a:rPr lang="ja-JP" altLang="en-US" dirty="0"/>
              <a:t>旅行</a:t>
            </a:r>
            <a:r>
              <a:rPr lang="ja-JP" altLang="en-US" dirty="0" smtClean="0"/>
              <a:t>と移住（</a:t>
            </a:r>
            <a:r>
              <a:rPr lang="en-US" altLang="ja-JP" dirty="0" smtClean="0"/>
              <a:t>365</a:t>
            </a:r>
            <a:r>
              <a:rPr lang="ja-JP" altLang="en-US" dirty="0" smtClean="0"/>
              <a:t>日）</a:t>
            </a:r>
            <a:endParaRPr lang="en-US" altLang="ja-JP" dirty="0" smtClean="0"/>
          </a:p>
          <a:p>
            <a:r>
              <a:rPr kumimoji="1" lang="ja-JP" altLang="en-US" dirty="0" smtClean="0">
                <a:solidFill>
                  <a:srgbClr val="FF0000"/>
                </a:solidFill>
              </a:rPr>
              <a:t>「楽しみ」と「仕事」等の区別？　</a:t>
            </a:r>
            <a:r>
              <a:rPr kumimoji="1" lang="ja-JP" altLang="en-US" dirty="0" smtClean="0">
                <a:solidFill>
                  <a:srgbClr val="FF0000"/>
                </a:solidFill>
              </a:rPr>
              <a:t>→旅行と観光の未整理と混乱→人流</a:t>
            </a:r>
            <a:endParaRPr kumimoji="1" lang="ja-JP" altLang="en-US" dirty="0">
              <a:solidFill>
                <a:srgbClr val="FF0000"/>
              </a:solidFill>
            </a:endParaRPr>
          </a:p>
        </p:txBody>
      </p:sp>
    </p:spTree>
    <p:extLst>
      <p:ext uri="{BB962C8B-B14F-4D97-AF65-F5344CB8AC3E}">
        <p14:creationId xmlns:p14="http://schemas.microsoft.com/office/powerpoint/2010/main" val="826798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a:ln>
            <a:solidFill>
              <a:schemeClr val="tx1">
                <a:lumMod val="95000"/>
                <a:lumOff val="5000"/>
              </a:schemeClr>
            </a:solidFill>
          </a:ln>
        </p:spPr>
        <p:txBody>
          <a:bodyPr>
            <a:normAutofit fontScale="90000"/>
          </a:bodyPr>
          <a:lstStyle/>
          <a:p>
            <a:r>
              <a:rPr kumimoji="1" lang="ja-JP" altLang="en-US" dirty="0" smtClean="0"/>
              <a:t>　　　　　　訪日外客数　　　　</a:t>
            </a:r>
            <a:r>
              <a:rPr kumimoji="1" lang="ja-JP" altLang="en-US" sz="3100" dirty="0" smtClean="0"/>
              <a:t>（</a:t>
            </a:r>
            <a:r>
              <a:rPr kumimoji="1" lang="ja-JP" altLang="en-US" sz="2700" dirty="0" smtClean="0"/>
              <a:t>単位：千人）</a:t>
            </a:r>
            <a:endParaRPr kumimoji="1" lang="ja-JP" altLang="en-US" sz="2700" dirty="0"/>
          </a:p>
        </p:txBody>
      </p:sp>
      <p:pic>
        <p:nvPicPr>
          <p:cNvPr id="8" name="図 7"/>
          <p:cNvPicPr>
            <a:picLocks noChangeAspect="1"/>
          </p:cNvPicPr>
          <p:nvPr/>
        </p:nvPicPr>
        <p:blipFill>
          <a:blip r:embed="rId2"/>
          <a:stretch>
            <a:fillRect/>
          </a:stretch>
        </p:blipFill>
        <p:spPr>
          <a:xfrm>
            <a:off x="76445" y="1052736"/>
            <a:ext cx="8991105" cy="5544616"/>
          </a:xfrm>
          <a:prstGeom prst="rect">
            <a:avLst/>
          </a:prstGeom>
        </p:spPr>
      </p:pic>
    </p:spTree>
    <p:extLst>
      <p:ext uri="{BB962C8B-B14F-4D97-AF65-F5344CB8AC3E}">
        <p14:creationId xmlns:p14="http://schemas.microsoft.com/office/powerpoint/2010/main" val="1796444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前表から分かること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訪日外客の四分の三は極東からの訪問客</a:t>
            </a:r>
            <a:endParaRPr kumimoji="1" lang="en-US" altLang="ja-JP" dirty="0" smtClean="0"/>
          </a:p>
          <a:p>
            <a:pPr marL="0" indent="0">
              <a:buNone/>
            </a:pPr>
            <a:r>
              <a:rPr lang="ja-JP" altLang="en-US" dirty="0"/>
              <a:t>　</a:t>
            </a:r>
            <a:r>
              <a:rPr lang="ja-JP" altLang="en-US" dirty="0" smtClean="0"/>
              <a:t>どこでも、周辺国からの旅行客が中心</a:t>
            </a:r>
            <a:endParaRPr kumimoji="1" lang="en-US" altLang="ja-JP" dirty="0" smtClean="0"/>
          </a:p>
          <a:p>
            <a:r>
              <a:rPr lang="ja-JP" altLang="en-US" dirty="0" smtClean="0"/>
              <a:t>原発、尖閣の影響は？</a:t>
            </a:r>
            <a:endParaRPr lang="en-US" altLang="ja-JP" dirty="0" smtClean="0"/>
          </a:p>
          <a:p>
            <a:r>
              <a:rPr kumimoji="1" lang="ja-JP" altLang="en-US" dirty="0" smtClean="0"/>
              <a:t>外客増加の効果は？</a:t>
            </a:r>
            <a:endParaRPr kumimoji="1" lang="en-US" altLang="ja-JP" dirty="0" smtClean="0"/>
          </a:p>
          <a:p>
            <a:pPr marL="0" indent="0">
              <a:buNone/>
            </a:pPr>
            <a:r>
              <a:rPr lang="ja-JP" altLang="en-US" dirty="0"/>
              <a:t>　</a:t>
            </a:r>
            <a:r>
              <a:rPr lang="ja-JP" altLang="en-US" dirty="0" smtClean="0"/>
              <a:t>国の誇り、経済効果</a:t>
            </a:r>
            <a:endParaRPr kumimoji="1" lang="en-US" altLang="ja-JP" dirty="0" smtClean="0"/>
          </a:p>
          <a:p>
            <a:r>
              <a:rPr lang="ja-JP" altLang="en-US" dirty="0"/>
              <a:t>政府</a:t>
            </a:r>
            <a:r>
              <a:rPr lang="ja-JP" altLang="en-US" dirty="0" smtClean="0"/>
              <a:t>の目標</a:t>
            </a:r>
            <a:r>
              <a:rPr lang="en-US" altLang="ja-JP" dirty="0" smtClean="0"/>
              <a:t>(2020</a:t>
            </a:r>
            <a:r>
              <a:rPr lang="ja-JP" altLang="en-US" dirty="0" smtClean="0"/>
              <a:t>年）　オリンピック</a:t>
            </a:r>
            <a:endParaRPr kumimoji="1" lang="ja-JP" altLang="en-US" dirty="0"/>
          </a:p>
        </p:txBody>
      </p:sp>
    </p:spTree>
    <p:extLst>
      <p:ext uri="{BB962C8B-B14F-4D97-AF65-F5344CB8AC3E}">
        <p14:creationId xmlns:p14="http://schemas.microsoft.com/office/powerpoint/2010/main" val="203256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w="76200">
            <a:solidFill>
              <a:schemeClr val="tx1">
                <a:lumMod val="95000"/>
                <a:lumOff val="5000"/>
              </a:schemeClr>
            </a:solidFill>
          </a:ln>
        </p:spPr>
        <p:txBody>
          <a:bodyPr>
            <a:normAutofit fontScale="90000"/>
          </a:bodyPr>
          <a:lstStyle/>
          <a:p>
            <a:pPr algn="ctr"/>
            <a:r>
              <a:rPr kumimoji="1" lang="ja-JP" altLang="en-US" dirty="0" smtClean="0"/>
              <a:t>何のために観光を論じるのか？</a:t>
            </a:r>
            <a:r>
              <a:rPr kumimoji="1" lang="en-US" altLang="ja-JP" dirty="0" smtClean="0"/>
              <a:t/>
            </a:r>
            <a:br>
              <a:rPr kumimoji="1" lang="en-US" altLang="ja-JP" dirty="0" smtClean="0"/>
            </a:br>
            <a:r>
              <a:rPr kumimoji="1" lang="ja-JP" altLang="en-US" sz="2700" dirty="0" smtClean="0"/>
              <a:t>概念</a:t>
            </a:r>
            <a:r>
              <a:rPr kumimoji="1" lang="en-US" altLang="ja-JP" sz="2700" dirty="0" smtClean="0"/>
              <a:t>『</a:t>
            </a:r>
            <a:r>
              <a:rPr kumimoji="1" lang="ja-JP" altLang="en-US" sz="2700" dirty="0" smtClean="0"/>
              <a:t>「楽しみ」の旅</a:t>
            </a:r>
            <a:r>
              <a:rPr kumimoji="1" lang="en-US" altLang="ja-JP" sz="2700" dirty="0" smtClean="0"/>
              <a:t>』</a:t>
            </a:r>
            <a:r>
              <a:rPr kumimoji="1" lang="ja-JP" altLang="en-US" sz="2700" dirty="0" smtClean="0"/>
              <a:t>を区別させる社会的必要性の発生</a:t>
            </a:r>
            <a:endParaRPr kumimoji="1" lang="ja-JP" altLang="en-US" sz="2700" dirty="0"/>
          </a:p>
        </p:txBody>
      </p:sp>
      <p:sp>
        <p:nvSpPr>
          <p:cNvPr id="4" name="角丸四角形 3"/>
          <p:cNvSpPr/>
          <p:nvPr/>
        </p:nvSpPr>
        <p:spPr>
          <a:xfrm>
            <a:off x="4193958" y="2240868"/>
            <a:ext cx="1404156" cy="702078"/>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accent6">
                    <a:lumMod val="50000"/>
                  </a:schemeClr>
                </a:solidFill>
              </a:rPr>
              <a:t>必然の旅</a:t>
            </a:r>
          </a:p>
        </p:txBody>
      </p:sp>
      <p:sp>
        <p:nvSpPr>
          <p:cNvPr id="6" name="角丸四角形 5"/>
          <p:cNvSpPr/>
          <p:nvPr/>
        </p:nvSpPr>
        <p:spPr>
          <a:xfrm>
            <a:off x="5814138" y="2240868"/>
            <a:ext cx="1620180" cy="702078"/>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楽しみの旅</a:t>
            </a:r>
          </a:p>
        </p:txBody>
      </p:sp>
      <p:sp>
        <p:nvSpPr>
          <p:cNvPr id="7" name="正方形/長方形 6"/>
          <p:cNvSpPr/>
          <p:nvPr/>
        </p:nvSpPr>
        <p:spPr>
          <a:xfrm>
            <a:off x="4734018" y="4795428"/>
            <a:ext cx="1242138" cy="685800"/>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能動的</a:t>
            </a:r>
            <a:endParaRPr lang="en-US" altLang="ja-JP" sz="1350" dirty="0">
              <a:solidFill>
                <a:schemeClr val="tx1"/>
              </a:solidFill>
            </a:endParaRPr>
          </a:p>
          <a:p>
            <a:pPr algn="ctr"/>
            <a:r>
              <a:rPr lang="ja-JP" altLang="en-US" sz="1050" dirty="0">
                <a:solidFill>
                  <a:schemeClr val="tx1"/>
                </a:solidFill>
              </a:rPr>
              <a:t>アウトバウンド的</a:t>
            </a:r>
          </a:p>
        </p:txBody>
      </p:sp>
      <p:sp>
        <p:nvSpPr>
          <p:cNvPr id="8" name="正方形/長方形 7"/>
          <p:cNvSpPr/>
          <p:nvPr/>
        </p:nvSpPr>
        <p:spPr>
          <a:xfrm>
            <a:off x="6354198" y="4795428"/>
            <a:ext cx="1188132" cy="685800"/>
          </a:xfrm>
          <a:prstGeom prst="rect">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受動的</a:t>
            </a:r>
            <a:endParaRPr lang="en-US" altLang="ja-JP" sz="1350" dirty="0">
              <a:solidFill>
                <a:schemeClr val="tx1"/>
              </a:solidFill>
            </a:endParaRPr>
          </a:p>
          <a:p>
            <a:pPr algn="ctr"/>
            <a:r>
              <a:rPr lang="ja-JP" altLang="en-US" sz="1200" dirty="0">
                <a:solidFill>
                  <a:schemeClr val="tx1"/>
                </a:solidFill>
              </a:rPr>
              <a:t>インバウンド的</a:t>
            </a:r>
          </a:p>
        </p:txBody>
      </p:sp>
      <p:sp>
        <p:nvSpPr>
          <p:cNvPr id="10" name="角丸四角形 9"/>
          <p:cNvSpPr/>
          <p:nvPr/>
        </p:nvSpPr>
        <p:spPr>
          <a:xfrm>
            <a:off x="3923928" y="2132856"/>
            <a:ext cx="3780420" cy="972108"/>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00" b="1" dirty="0">
              <a:solidFill>
                <a:schemeClr val="tx1"/>
              </a:solidFill>
            </a:endParaRPr>
          </a:p>
        </p:txBody>
      </p:sp>
      <p:sp>
        <p:nvSpPr>
          <p:cNvPr id="12" name="角丸四角形 11"/>
          <p:cNvSpPr/>
          <p:nvPr/>
        </p:nvSpPr>
        <p:spPr>
          <a:xfrm>
            <a:off x="4626006" y="4637670"/>
            <a:ext cx="3078342" cy="1383618"/>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ja-JP" altLang="en-US" dirty="0">
                <a:solidFill>
                  <a:schemeClr val="tx1"/>
                </a:solidFill>
              </a:rPr>
              <a:t>文学のテーマ（緊張関係）</a:t>
            </a:r>
            <a:endParaRPr lang="en-US" altLang="ja-JP" dirty="0">
              <a:solidFill>
                <a:schemeClr val="tx1"/>
              </a:solidFill>
            </a:endParaRPr>
          </a:p>
        </p:txBody>
      </p:sp>
      <p:sp>
        <p:nvSpPr>
          <p:cNvPr id="13" name="下矢印 12"/>
          <p:cNvSpPr/>
          <p:nvPr/>
        </p:nvSpPr>
        <p:spPr>
          <a:xfrm>
            <a:off x="5496390" y="3374994"/>
            <a:ext cx="2369976" cy="1134126"/>
          </a:xfrm>
          <a:prstGeom prst="down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endParaRPr>
          </a:p>
          <a:p>
            <a:pPr algn="ctr"/>
            <a:r>
              <a:rPr lang="ja-JP" altLang="en-US" b="1" dirty="0">
                <a:solidFill>
                  <a:schemeClr val="tx1"/>
                </a:solidFill>
              </a:rPr>
              <a:t>大衆化</a:t>
            </a:r>
            <a:endParaRPr lang="en-US" altLang="ja-JP" b="1" dirty="0">
              <a:solidFill>
                <a:schemeClr val="tx1"/>
              </a:solidFill>
            </a:endParaRPr>
          </a:p>
          <a:p>
            <a:pPr algn="ctr"/>
            <a:r>
              <a:rPr lang="ja-JP" altLang="en-US" sz="1050" b="1" dirty="0">
                <a:solidFill>
                  <a:schemeClr val="tx1"/>
                </a:solidFill>
              </a:rPr>
              <a:t>↓</a:t>
            </a:r>
            <a:endParaRPr lang="en-US" altLang="ja-JP" sz="1050" b="1" dirty="0">
              <a:solidFill>
                <a:schemeClr val="tx1"/>
              </a:solidFill>
            </a:endParaRPr>
          </a:p>
          <a:p>
            <a:pPr algn="ctr"/>
            <a:r>
              <a:rPr lang="ja-JP" altLang="en-US" b="1" dirty="0">
                <a:solidFill>
                  <a:schemeClr val="tx1"/>
                </a:solidFill>
              </a:rPr>
              <a:t>観光</a:t>
            </a:r>
            <a:r>
              <a:rPr lang="ja-JP" altLang="en-US" sz="2100" b="1" dirty="0">
                <a:solidFill>
                  <a:srgbClr val="FF0000"/>
                </a:solidFill>
              </a:rPr>
              <a:t>概念</a:t>
            </a:r>
            <a:r>
              <a:rPr lang="ja-JP" altLang="en-US" b="1" dirty="0">
                <a:solidFill>
                  <a:schemeClr val="tx1"/>
                </a:solidFill>
              </a:rPr>
              <a:t>の発生</a:t>
            </a:r>
          </a:p>
        </p:txBody>
      </p:sp>
      <p:sp>
        <p:nvSpPr>
          <p:cNvPr id="19" name="左右矢印 18"/>
          <p:cNvSpPr/>
          <p:nvPr/>
        </p:nvSpPr>
        <p:spPr>
          <a:xfrm>
            <a:off x="4139952" y="4995174"/>
            <a:ext cx="486054" cy="378042"/>
          </a:xfrm>
          <a:prstGeom prst="lef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角丸四角形 19"/>
          <p:cNvSpPr/>
          <p:nvPr/>
        </p:nvSpPr>
        <p:spPr>
          <a:xfrm>
            <a:off x="1277634" y="4671138"/>
            <a:ext cx="1067544" cy="70207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中間財</a:t>
            </a:r>
          </a:p>
        </p:txBody>
      </p:sp>
      <p:sp>
        <p:nvSpPr>
          <p:cNvPr id="21" name="角丸四角形 20"/>
          <p:cNvSpPr/>
          <p:nvPr/>
        </p:nvSpPr>
        <p:spPr>
          <a:xfrm>
            <a:off x="2843808" y="4671138"/>
            <a:ext cx="1080120" cy="702078"/>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最終</a:t>
            </a:r>
            <a:endParaRPr lang="en-US" altLang="ja-JP" sz="2100" b="1" dirty="0">
              <a:solidFill>
                <a:schemeClr val="tx1"/>
              </a:solidFill>
            </a:endParaRPr>
          </a:p>
          <a:p>
            <a:pPr algn="ctr"/>
            <a:r>
              <a:rPr lang="ja-JP" altLang="en-US" sz="2100" b="1" dirty="0">
                <a:solidFill>
                  <a:schemeClr val="tx1"/>
                </a:solidFill>
              </a:rPr>
              <a:t>消費財</a:t>
            </a:r>
          </a:p>
        </p:txBody>
      </p:sp>
      <p:sp>
        <p:nvSpPr>
          <p:cNvPr id="22" name="角丸四角形 21"/>
          <p:cNvSpPr/>
          <p:nvPr/>
        </p:nvSpPr>
        <p:spPr>
          <a:xfrm>
            <a:off x="1143000" y="4509120"/>
            <a:ext cx="2996952" cy="1491630"/>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en-US" altLang="ja-JP" i="1" dirty="0">
                <a:solidFill>
                  <a:schemeClr val="tx1"/>
                </a:solidFill>
              </a:rPr>
              <a:t>UN</a:t>
            </a:r>
            <a:r>
              <a:rPr lang="en-US" altLang="ja-JP" dirty="0">
                <a:solidFill>
                  <a:schemeClr val="tx1"/>
                </a:solidFill>
              </a:rPr>
              <a:t>WTO</a:t>
            </a:r>
            <a:r>
              <a:rPr lang="ja-JP" altLang="en-US" i="1" dirty="0">
                <a:solidFill>
                  <a:schemeClr val="tx1"/>
                </a:solidFill>
              </a:rPr>
              <a:t>統計　　</a:t>
            </a:r>
            <a:r>
              <a:rPr lang="ja-JP" altLang="en-US" dirty="0">
                <a:solidFill>
                  <a:schemeClr val="tx1"/>
                </a:solidFill>
              </a:rPr>
              <a:t>観光経済学</a:t>
            </a:r>
            <a:endParaRPr lang="en-US" altLang="ja-JP" dirty="0">
              <a:solidFill>
                <a:schemeClr val="tx1"/>
              </a:solidFill>
            </a:endParaRPr>
          </a:p>
        </p:txBody>
      </p:sp>
      <p:sp>
        <p:nvSpPr>
          <p:cNvPr id="23" name="左右矢印 22"/>
          <p:cNvSpPr/>
          <p:nvPr/>
        </p:nvSpPr>
        <p:spPr>
          <a:xfrm>
            <a:off x="2357754" y="4934880"/>
            <a:ext cx="486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左右矢印 23"/>
          <p:cNvSpPr/>
          <p:nvPr/>
        </p:nvSpPr>
        <p:spPr>
          <a:xfrm>
            <a:off x="5976156" y="4988886"/>
            <a:ext cx="372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円/楕円 16"/>
          <p:cNvSpPr/>
          <p:nvPr/>
        </p:nvSpPr>
        <p:spPr>
          <a:xfrm>
            <a:off x="697328" y="2197280"/>
            <a:ext cx="2484276" cy="2052228"/>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FF0000"/>
                </a:solidFill>
              </a:rPr>
              <a:t>規範性</a:t>
            </a:r>
            <a:r>
              <a:rPr lang="ja-JP" altLang="en-US" sz="1350" b="1" dirty="0">
                <a:solidFill>
                  <a:srgbClr val="FF0000"/>
                </a:solidFill>
              </a:rPr>
              <a:t>が前提の政策・制度論において、観光（の定義）の必要性は薄い</a:t>
            </a:r>
            <a:r>
              <a:rPr lang="en-US" altLang="ja-JP" sz="1350" b="1" dirty="0">
                <a:solidFill>
                  <a:srgbClr val="FF0000"/>
                </a:solidFill>
              </a:rPr>
              <a:t/>
            </a:r>
            <a:br>
              <a:rPr lang="en-US" altLang="ja-JP" sz="1350" b="1" dirty="0">
                <a:solidFill>
                  <a:srgbClr val="FF0000"/>
                </a:solidFill>
              </a:rPr>
            </a:br>
            <a:r>
              <a:rPr lang="ja-JP" altLang="en-US" sz="1200" b="1" dirty="0">
                <a:solidFill>
                  <a:schemeClr val="tx1">
                    <a:lumMod val="95000"/>
                    <a:lumOff val="5000"/>
                  </a:schemeClr>
                </a:solidFill>
              </a:rPr>
              <a:t>例　包括旅行運賃</a:t>
            </a:r>
            <a:endParaRPr lang="en-US" altLang="ja-JP" sz="1200" b="1" dirty="0">
              <a:solidFill>
                <a:schemeClr val="tx1">
                  <a:lumMod val="95000"/>
                  <a:lumOff val="5000"/>
                </a:schemeClr>
              </a:solidFill>
            </a:endParaRPr>
          </a:p>
          <a:p>
            <a:pPr algn="ctr"/>
            <a:r>
              <a:rPr lang="en-US" altLang="ja-JP" sz="1200" b="1" dirty="0">
                <a:solidFill>
                  <a:schemeClr val="tx1">
                    <a:lumMod val="95000"/>
                    <a:lumOff val="5000"/>
                  </a:schemeClr>
                </a:solidFill>
              </a:rPr>
              <a:t>(24</a:t>
            </a:r>
            <a:r>
              <a:rPr lang="ja-JP" altLang="en-US" sz="1200" b="1" dirty="0">
                <a:solidFill>
                  <a:schemeClr val="tx1">
                    <a:lumMod val="95000"/>
                    <a:lumOff val="5000"/>
                  </a:schemeClr>
                </a:solidFill>
              </a:rPr>
              <a:t>時間ルール</a:t>
            </a:r>
            <a:r>
              <a:rPr lang="en-US" altLang="ja-JP" sz="1200" b="1" dirty="0">
                <a:solidFill>
                  <a:schemeClr val="tx1">
                    <a:lumMod val="95000"/>
                    <a:lumOff val="5000"/>
                  </a:schemeClr>
                </a:solidFill>
              </a:rPr>
              <a:t>)</a:t>
            </a:r>
          </a:p>
          <a:p>
            <a:pPr algn="ctr"/>
            <a:r>
              <a:rPr lang="ja-JP" altLang="en-US" sz="1350" b="1" dirty="0">
                <a:solidFill>
                  <a:srgbClr val="FF0000"/>
                </a:solidFill>
              </a:rPr>
              <a:t>↓</a:t>
            </a:r>
            <a:endParaRPr lang="en-US" altLang="ja-JP" sz="1350" b="1" dirty="0">
              <a:solidFill>
                <a:srgbClr val="FF0000"/>
              </a:solidFill>
            </a:endParaRPr>
          </a:p>
          <a:p>
            <a:pPr algn="ctr"/>
            <a:r>
              <a:rPr lang="ja-JP" altLang="en-US" sz="2700" b="1" dirty="0">
                <a:solidFill>
                  <a:srgbClr val="FF0000"/>
                </a:solidFill>
              </a:rPr>
              <a:t>人流</a:t>
            </a:r>
            <a:r>
              <a:rPr lang="ja-JP" altLang="en-US" sz="1350" b="1" dirty="0">
                <a:solidFill>
                  <a:schemeClr val="tx1"/>
                </a:solidFill>
              </a:rPr>
              <a:t>概念の提唱</a:t>
            </a:r>
          </a:p>
        </p:txBody>
      </p:sp>
      <p:sp>
        <p:nvSpPr>
          <p:cNvPr id="18" name="右矢印 17"/>
          <p:cNvSpPr/>
          <p:nvPr/>
        </p:nvSpPr>
        <p:spPr>
          <a:xfrm flipH="1">
            <a:off x="3167844" y="2888940"/>
            <a:ext cx="2094520" cy="1944216"/>
          </a:xfrm>
          <a:prstGeom prst="rightArrow">
            <a:avLst>
              <a:gd name="adj1" fmla="val 69873"/>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政策論</a:t>
            </a:r>
            <a:r>
              <a:rPr lang="ja-JP" altLang="en-US" sz="1500" b="1" dirty="0">
                <a:solidFill>
                  <a:schemeClr val="tx1"/>
                </a:solidFill>
              </a:rPr>
              <a:t>（</a:t>
            </a:r>
            <a:r>
              <a:rPr lang="ja-JP" altLang="en-US" sz="1500" b="1" dirty="0">
                <a:solidFill>
                  <a:schemeClr val="accent6">
                    <a:lumMod val="50000"/>
                  </a:schemeClr>
                </a:solidFill>
              </a:rPr>
              <a:t>日常</a:t>
            </a:r>
            <a:r>
              <a:rPr lang="ja-JP" altLang="en-US" sz="1500" b="1" dirty="0">
                <a:solidFill>
                  <a:schemeClr val="tx1"/>
                </a:solidFill>
              </a:rPr>
              <a:t>・非日常の相対化</a:t>
            </a:r>
            <a:r>
              <a:rPr lang="ja-JP" altLang="en-US" sz="2400" b="1" dirty="0">
                <a:solidFill>
                  <a:schemeClr val="tx1"/>
                </a:solidFill>
              </a:rPr>
              <a:t>）</a:t>
            </a:r>
          </a:p>
        </p:txBody>
      </p:sp>
      <p:sp>
        <p:nvSpPr>
          <p:cNvPr id="25" name="左右矢印 24"/>
          <p:cNvSpPr/>
          <p:nvPr/>
        </p:nvSpPr>
        <p:spPr>
          <a:xfrm>
            <a:off x="2567490" y="5589240"/>
            <a:ext cx="222312" cy="168306"/>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テキスト ボックス 4"/>
          <p:cNvSpPr txBox="1"/>
          <p:nvPr/>
        </p:nvSpPr>
        <p:spPr>
          <a:xfrm>
            <a:off x="7668344" y="2132856"/>
            <a:ext cx="378041" cy="923330"/>
          </a:xfrm>
          <a:prstGeom prst="rect">
            <a:avLst/>
          </a:prstGeom>
          <a:noFill/>
        </p:spPr>
        <p:txBody>
          <a:bodyPr wrap="square" rtlCol="0">
            <a:spAutoFit/>
          </a:bodyPr>
          <a:lstStyle/>
          <a:p>
            <a:r>
              <a:rPr kumimoji="1" lang="ja-JP" altLang="en-US" dirty="0" smtClean="0"/>
              <a:t>歴史学</a:t>
            </a:r>
            <a:endParaRPr kumimoji="1" lang="ja-JP" altLang="en-US" dirty="0"/>
          </a:p>
        </p:txBody>
      </p:sp>
      <p:sp>
        <p:nvSpPr>
          <p:cNvPr id="26" name="テキスト ボックス 25"/>
          <p:cNvSpPr txBox="1"/>
          <p:nvPr/>
        </p:nvSpPr>
        <p:spPr>
          <a:xfrm>
            <a:off x="7956376" y="2145630"/>
            <a:ext cx="378041" cy="923330"/>
          </a:xfrm>
          <a:prstGeom prst="rect">
            <a:avLst/>
          </a:prstGeom>
          <a:noFill/>
        </p:spPr>
        <p:txBody>
          <a:bodyPr wrap="square" rtlCol="0">
            <a:spAutoFit/>
          </a:bodyPr>
          <a:lstStyle/>
          <a:p>
            <a:r>
              <a:rPr lang="ja-JP" altLang="en-US" dirty="0"/>
              <a:t>考古学</a:t>
            </a:r>
            <a:endParaRPr kumimoji="1" lang="ja-JP" altLang="en-US" dirty="0"/>
          </a:p>
        </p:txBody>
      </p:sp>
    </p:spTree>
    <p:extLst>
      <p:ext uri="{BB962C8B-B14F-4D97-AF65-F5344CB8AC3E}">
        <p14:creationId xmlns:p14="http://schemas.microsoft.com/office/powerpoint/2010/main" val="382956763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95536" y="1268759"/>
            <a:ext cx="8459506" cy="5328591"/>
          </a:xfrm>
          <a:prstGeom prst="rect">
            <a:avLst/>
          </a:prstGeom>
        </p:spPr>
      </p:pic>
      <p:sp>
        <p:nvSpPr>
          <p:cNvPr id="2" name="タイトル 1"/>
          <p:cNvSpPr>
            <a:spLocks noGrp="1"/>
          </p:cNvSpPr>
          <p:nvPr>
            <p:ph type="title"/>
          </p:nvPr>
        </p:nvSpPr>
        <p:spPr>
          <a:xfrm>
            <a:off x="475488" y="274638"/>
            <a:ext cx="8211312" cy="850106"/>
          </a:xfrm>
          <a:ln>
            <a:solidFill>
              <a:schemeClr val="tx1">
                <a:lumMod val="95000"/>
                <a:lumOff val="5000"/>
              </a:schemeClr>
            </a:solidFill>
          </a:ln>
        </p:spPr>
        <p:txBody>
          <a:bodyPr/>
          <a:lstStyle/>
          <a:p>
            <a:r>
              <a:rPr kumimoji="1" lang="ja-JP" altLang="en-US" dirty="0" smtClean="0"/>
              <a:t>国際観光における日本の地位</a:t>
            </a:r>
            <a:endParaRPr kumimoji="1" lang="ja-JP" altLang="en-US" dirty="0"/>
          </a:p>
        </p:txBody>
      </p:sp>
    </p:spTree>
    <p:extLst>
      <p:ext uri="{BB962C8B-B14F-4D97-AF65-F5344CB8AC3E}">
        <p14:creationId xmlns:p14="http://schemas.microsoft.com/office/powerpoint/2010/main" val="4279120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12670"/>
            <a:ext cx="8229600" cy="5228698"/>
          </a:xfrm>
          <a:prstGeom prst="rect">
            <a:avLst/>
          </a:prstGeom>
          <a:noFill/>
          <a:ln>
            <a:noFill/>
          </a:ln>
        </p:spPr>
      </p:pic>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国際</a:t>
            </a:r>
            <a:r>
              <a:rPr kumimoji="1" lang="ja-JP" altLang="en-US" dirty="0" smtClean="0">
                <a:solidFill>
                  <a:srgbClr val="FF0000"/>
                </a:solidFill>
              </a:rPr>
              <a:t>到着</a:t>
            </a:r>
            <a:r>
              <a:rPr kumimoji="1" lang="ja-JP" altLang="en-US" dirty="0" smtClean="0"/>
              <a:t>旅客数・収入</a:t>
            </a:r>
            <a:endParaRPr kumimoji="1" lang="ja-JP" altLang="en-US" dirty="0"/>
          </a:p>
        </p:txBody>
      </p:sp>
    </p:spTree>
    <p:extLst>
      <p:ext uri="{BB962C8B-B14F-4D97-AF65-F5344CB8AC3E}">
        <p14:creationId xmlns:p14="http://schemas.microsoft.com/office/powerpoint/2010/main" val="294685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01129" y="1834731"/>
            <a:ext cx="8481922" cy="4690613"/>
          </a:xfrm>
          <a:prstGeom prst="rect">
            <a:avLst/>
          </a:prstGeom>
        </p:spPr>
      </p:pic>
      <p:sp>
        <p:nvSpPr>
          <p:cNvPr id="2" name="タイトル 1"/>
          <p:cNvSpPr>
            <a:spLocks noGrp="1"/>
          </p:cNvSpPr>
          <p:nvPr>
            <p:ph type="title"/>
          </p:nvPr>
        </p:nvSpPr>
        <p:spPr>
          <a:xfrm>
            <a:off x="457200" y="274638"/>
            <a:ext cx="8229600" cy="1124394"/>
          </a:xfrm>
          <a:ln>
            <a:solidFill>
              <a:schemeClr val="tx1">
                <a:lumMod val="95000"/>
                <a:lumOff val="5000"/>
              </a:schemeClr>
            </a:solidFill>
          </a:ln>
        </p:spPr>
        <p:txBody>
          <a:bodyPr/>
          <a:lstStyle/>
          <a:p>
            <a:r>
              <a:rPr kumimoji="1" lang="ja-JP" altLang="en-US" dirty="0" smtClean="0"/>
              <a:t>出国（海外旅行）率</a:t>
            </a:r>
            <a:endParaRPr kumimoji="1" lang="ja-JP" altLang="en-US" dirty="0"/>
          </a:p>
        </p:txBody>
      </p:sp>
    </p:spTree>
    <p:extLst>
      <p:ext uri="{BB962C8B-B14F-4D97-AF65-F5344CB8AC3E}">
        <p14:creationId xmlns:p14="http://schemas.microsoft.com/office/powerpoint/2010/main" val="3333325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solidFill>
          </a:ln>
        </p:spPr>
        <p:txBody>
          <a:bodyPr>
            <a:normAutofit/>
          </a:bodyPr>
          <a:lstStyle/>
          <a:p>
            <a:r>
              <a:rPr kumimoji="1" lang="ja-JP" altLang="en-US" dirty="0" smtClean="0"/>
              <a:t>カナダ人は州際旅行より海外旅行</a:t>
            </a:r>
            <a:endParaRPr kumimoji="1" lang="ja-JP" altLang="en-US" dirty="0"/>
          </a:p>
        </p:txBody>
      </p:sp>
      <p:pic>
        <p:nvPicPr>
          <p:cNvPr id="4" name="図 3"/>
          <p:cNvPicPr>
            <a:picLocks noChangeAspect="1"/>
          </p:cNvPicPr>
          <p:nvPr/>
        </p:nvPicPr>
        <p:blipFill>
          <a:blip r:embed="rId2"/>
          <a:stretch>
            <a:fillRect/>
          </a:stretch>
        </p:blipFill>
        <p:spPr>
          <a:xfrm>
            <a:off x="391047" y="1484784"/>
            <a:ext cx="8632760" cy="5040560"/>
          </a:xfrm>
          <a:prstGeom prst="rect">
            <a:avLst/>
          </a:prstGeom>
        </p:spPr>
      </p:pic>
    </p:spTree>
    <p:extLst>
      <p:ext uri="{BB962C8B-B14F-4D97-AF65-F5344CB8AC3E}">
        <p14:creationId xmlns:p14="http://schemas.microsoft.com/office/powerpoint/2010/main" val="3431428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solidFill>
          </a:ln>
        </p:spPr>
        <p:txBody>
          <a:bodyPr/>
          <a:lstStyle/>
          <a:p>
            <a:r>
              <a:rPr kumimoji="1" lang="ja-JP" altLang="en-US" dirty="0" smtClean="0"/>
              <a:t>日帰り移動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欧州域内（シェンゲン条約）</a:t>
            </a:r>
            <a:endParaRPr kumimoji="1" lang="en-US" altLang="ja-JP" dirty="0" smtClean="0"/>
          </a:p>
          <a:p>
            <a:r>
              <a:rPr kumimoji="1" lang="ja-JP" altLang="en-US" dirty="0" smtClean="0"/>
              <a:t>香港・マカオと中国本土</a:t>
            </a:r>
            <a:endParaRPr kumimoji="1" lang="en-US" altLang="ja-JP" dirty="0" smtClean="0"/>
          </a:p>
          <a:p>
            <a:r>
              <a:rPr lang="ja-JP" altLang="en-US" dirty="0" smtClean="0"/>
              <a:t>メキシコ・カナダと米国（</a:t>
            </a:r>
            <a:r>
              <a:rPr lang="en-US" altLang="ja-JP" dirty="0" smtClean="0"/>
              <a:t>NAFTA</a:t>
            </a:r>
            <a:r>
              <a:rPr lang="ja-JP" altLang="en-US" dirty="0" smtClean="0"/>
              <a:t>）</a:t>
            </a:r>
            <a:endParaRPr lang="en-US" altLang="ja-JP" dirty="0" smtClean="0"/>
          </a:p>
          <a:p>
            <a:r>
              <a:rPr kumimoji="1" lang="ja-JP" altLang="en-US" dirty="0"/>
              <a:t>シンガポール</a:t>
            </a:r>
            <a:r>
              <a:rPr kumimoji="1" lang="ja-JP" altLang="en-US" dirty="0" smtClean="0"/>
              <a:t>とマレーシア</a:t>
            </a:r>
            <a:endParaRPr kumimoji="1" lang="en-US" altLang="ja-JP" dirty="0" smtClean="0"/>
          </a:p>
          <a:p>
            <a:r>
              <a:rPr kumimoji="1" lang="ja-JP" altLang="en-US" dirty="0" smtClean="0"/>
              <a:t>中国本土とベトナム</a:t>
            </a:r>
            <a:endParaRPr kumimoji="1" lang="en-US" altLang="ja-JP" dirty="0" smtClean="0"/>
          </a:p>
          <a:p>
            <a:r>
              <a:rPr lang="ja-JP" altLang="en-US" dirty="0"/>
              <a:t>釜山</a:t>
            </a:r>
            <a:r>
              <a:rPr lang="ja-JP" altLang="en-US" dirty="0" smtClean="0"/>
              <a:t>と対馬</a:t>
            </a:r>
            <a:endParaRPr kumimoji="1" lang="ja-JP" altLang="en-US" dirty="0"/>
          </a:p>
        </p:txBody>
      </p:sp>
    </p:spTree>
    <p:extLst>
      <p:ext uri="{BB962C8B-B14F-4D97-AF65-F5344CB8AC3E}">
        <p14:creationId xmlns:p14="http://schemas.microsoft.com/office/powerpoint/2010/main" val="42401415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図 3"/>
          <p:cNvPicPr>
            <a:picLocks noChangeAspect="1"/>
          </p:cNvPicPr>
          <p:nvPr/>
        </p:nvPicPr>
        <p:blipFill>
          <a:blip r:embed="rId2"/>
          <a:stretch>
            <a:fillRect/>
          </a:stretch>
        </p:blipFill>
        <p:spPr>
          <a:xfrm>
            <a:off x="-1" y="1417638"/>
            <a:ext cx="9084029" cy="5251722"/>
          </a:xfrm>
          <a:prstGeom prst="rect">
            <a:avLst/>
          </a:prstGeom>
        </p:spPr>
      </p:pic>
    </p:spTree>
    <p:extLst>
      <p:ext uri="{BB962C8B-B14F-4D97-AF65-F5344CB8AC3E}">
        <p14:creationId xmlns:p14="http://schemas.microsoft.com/office/powerpoint/2010/main" val="987395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57200" y="188640"/>
            <a:ext cx="8528514" cy="6669360"/>
          </a:xfrm>
          <a:prstGeom prst="rect">
            <a:avLst/>
          </a:prstGeom>
        </p:spPr>
      </p:pic>
    </p:spTree>
    <p:extLst>
      <p:ext uri="{BB962C8B-B14F-4D97-AF65-F5344CB8AC3E}">
        <p14:creationId xmlns:p14="http://schemas.microsoft.com/office/powerpoint/2010/main" val="4261091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50895" y="188640"/>
            <a:ext cx="8842210" cy="6669360"/>
          </a:xfrm>
          <a:prstGeom prst="rect">
            <a:avLst/>
          </a:prstGeom>
        </p:spPr>
      </p:pic>
    </p:spTree>
    <p:extLst>
      <p:ext uri="{BB962C8B-B14F-4D97-AF65-F5344CB8AC3E}">
        <p14:creationId xmlns:p14="http://schemas.microsoft.com/office/powerpoint/2010/main" val="21001549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70114"/>
          </a:xfrm>
          <a:ln>
            <a:solidFill>
              <a:schemeClr val="tx1">
                <a:lumMod val="95000"/>
                <a:lumOff val="5000"/>
              </a:schemeClr>
            </a:solidFill>
          </a:ln>
        </p:spPr>
        <p:txBody>
          <a:bodyPr/>
          <a:lstStyle/>
          <a:p>
            <a:r>
              <a:rPr kumimoji="1" lang="ja-JP" altLang="en-US" dirty="0" smtClean="0"/>
              <a:t>前表から分かること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欧州の国際旅客数が半数を占めるわけは？</a:t>
            </a:r>
            <a:endParaRPr kumimoji="1" lang="en-US" altLang="ja-JP" dirty="0" smtClean="0"/>
          </a:p>
          <a:p>
            <a:r>
              <a:rPr lang="ja-JP" altLang="en-US" dirty="0" smtClean="0"/>
              <a:t>出発旅客数はどうなっているのか</a:t>
            </a:r>
            <a:endParaRPr lang="en-US" altLang="ja-JP" dirty="0" smtClean="0"/>
          </a:p>
          <a:p>
            <a:r>
              <a:rPr kumimoji="1" lang="ja-JP" altLang="en-US" dirty="0" smtClean="0"/>
              <a:t>旅行者の範囲はどうなっているか（日帰り・</a:t>
            </a:r>
            <a:r>
              <a:rPr kumimoji="1" lang="en-US" altLang="ja-JP" dirty="0" smtClean="0"/>
              <a:t>24</a:t>
            </a:r>
            <a:r>
              <a:rPr kumimoji="1" lang="ja-JP" altLang="en-US" dirty="0" smtClean="0"/>
              <a:t>時間、</a:t>
            </a:r>
            <a:r>
              <a:rPr kumimoji="1" lang="en-US" altLang="ja-JP" dirty="0" smtClean="0"/>
              <a:t>Migrant</a:t>
            </a:r>
            <a:r>
              <a:rPr kumimoji="1" lang="ja-JP" altLang="en-US" dirty="0" smtClean="0"/>
              <a:t>・</a:t>
            </a:r>
            <a:r>
              <a:rPr kumimoji="1" lang="en-US" altLang="ja-JP" dirty="0" smtClean="0"/>
              <a:t>365</a:t>
            </a:r>
            <a:r>
              <a:rPr kumimoji="1" lang="ja-JP" altLang="en-US" dirty="0" smtClean="0"/>
              <a:t>日）</a:t>
            </a:r>
            <a:endParaRPr kumimoji="1" lang="en-US" altLang="ja-JP" dirty="0" smtClean="0"/>
          </a:p>
          <a:p>
            <a:r>
              <a:rPr lang="ja-JP" altLang="en-US" dirty="0" smtClean="0"/>
              <a:t>改めて、訪日外客数</a:t>
            </a:r>
            <a:r>
              <a:rPr lang="en-US" altLang="ja-JP" dirty="0" smtClean="0"/>
              <a:t>2</a:t>
            </a:r>
            <a:r>
              <a:rPr lang="ja-JP" altLang="en-US" dirty="0" smtClean="0"/>
              <a:t>千</a:t>
            </a:r>
            <a:r>
              <a:rPr lang="en-US" altLang="ja-JP" dirty="0" smtClean="0"/>
              <a:t>4</a:t>
            </a:r>
            <a:r>
              <a:rPr lang="ja-JP" altLang="en-US" dirty="0" smtClean="0"/>
              <a:t>百万人の意味を考える</a:t>
            </a:r>
            <a:endParaRPr kumimoji="1" lang="ja-JP" altLang="en-US" dirty="0"/>
          </a:p>
        </p:txBody>
      </p:sp>
    </p:spTree>
    <p:extLst>
      <p:ext uri="{BB962C8B-B14F-4D97-AF65-F5344CB8AC3E}">
        <p14:creationId xmlns:p14="http://schemas.microsoft.com/office/powerpoint/2010/main" val="20550421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3354561"/>
            <a:ext cx="7772400" cy="1442591"/>
          </a:xfrm>
          <a:noFill/>
        </p:spPr>
        <p:txBody>
          <a:bodyPr>
            <a:normAutofit/>
          </a:bodyPr>
          <a:lstStyle/>
          <a:p>
            <a:r>
              <a:rPr lang="ja-JP" altLang="en-US" dirty="0" smtClean="0"/>
              <a:t>（</a:t>
            </a:r>
            <a:r>
              <a:rPr lang="ja-JP" altLang="en-US" dirty="0" smtClean="0"/>
              <a:t>教科書</a:t>
            </a:r>
            <a:r>
              <a:rPr lang="en-US" altLang="ja-JP" dirty="0" smtClean="0"/>
              <a:t>138</a:t>
            </a:r>
            <a:r>
              <a:rPr lang="ja-JP" altLang="en-US" dirty="0" smtClean="0"/>
              <a:t>頁　都市観光）</a:t>
            </a:r>
            <a:endParaRPr kumimoji="1" lang="ja-JP" altLang="en-US" dirty="0"/>
          </a:p>
        </p:txBody>
      </p:sp>
      <p:sp>
        <p:nvSpPr>
          <p:cNvPr id="3" name="タイトル 1"/>
          <p:cNvSpPr txBox="1">
            <a:spLocks/>
          </p:cNvSpPr>
          <p:nvPr/>
        </p:nvSpPr>
        <p:spPr>
          <a:xfrm>
            <a:off x="457200" y="548680"/>
            <a:ext cx="8229600" cy="2592288"/>
          </a:xfrm>
          <a:prstGeom prst="rect">
            <a:avLst/>
          </a:prstGeom>
          <a:ln w="12700">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6000" smtClean="0"/>
              <a:t>地域・都市の魅力</a:t>
            </a:r>
            <a:r>
              <a:rPr lang="en-US" altLang="ja-JP" sz="6000" smtClean="0"/>
              <a:t/>
            </a:r>
            <a:br>
              <a:rPr lang="en-US" altLang="ja-JP" sz="6000" smtClean="0"/>
            </a:br>
            <a:r>
              <a:rPr lang="ja-JP" altLang="en-US" sz="6000" smtClean="0"/>
              <a:t>訪問者数で競う時代</a:t>
            </a:r>
            <a:endParaRPr lang="ja-JP" altLang="en-US" sz="6000" dirty="0"/>
          </a:p>
        </p:txBody>
      </p:sp>
    </p:spTree>
    <p:extLst>
      <p:ext uri="{BB962C8B-B14F-4D97-AF65-F5344CB8AC3E}">
        <p14:creationId xmlns:p14="http://schemas.microsoft.com/office/powerpoint/2010/main" val="4168797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a:noFill/>
        </p:spPr>
        <p:txBody>
          <a:bodyPr/>
          <a:lstStyle/>
          <a:p>
            <a:fld id="{56637EF6-9B38-4D04-828E-93F0D1FF758A}" type="slidenum">
              <a:rPr lang="en-US" altLang="ja-JP" smtClean="0">
                <a:latin typeface="Arial" pitchFamily="34" charset="0"/>
              </a:rPr>
              <a:pPr/>
              <a:t>4</a:t>
            </a:fld>
            <a:endParaRPr lang="en-US" altLang="ja-JP" smtClean="0">
              <a:latin typeface="Arial" pitchFamily="34" charset="0"/>
            </a:endParaRPr>
          </a:p>
        </p:txBody>
      </p:sp>
      <p:sp>
        <p:nvSpPr>
          <p:cNvPr id="13315" name="Rectangle 2"/>
          <p:cNvSpPr>
            <a:spLocks noGrp="1" noChangeArrowheads="1"/>
          </p:cNvSpPr>
          <p:nvPr>
            <p:ph type="ctrTitle"/>
          </p:nvPr>
        </p:nvSpPr>
        <p:spPr>
          <a:xfrm>
            <a:off x="1171036" y="1450629"/>
            <a:ext cx="6775196" cy="1081088"/>
          </a:xfrm>
          <a:solidFill>
            <a:schemeClr val="bg1"/>
          </a:solidFill>
          <a:ln w="38100">
            <a:solidFill>
              <a:schemeClr val="tx1"/>
            </a:solidFill>
          </a:ln>
        </p:spPr>
        <p:txBody>
          <a:bodyPr anchor="ctr"/>
          <a:lstStyle/>
          <a:p>
            <a:r>
              <a:rPr lang="ja-JP" altLang="en-US" sz="3000" dirty="0"/>
              <a:t>政策論の対象としての「観光」とは？</a:t>
            </a:r>
          </a:p>
        </p:txBody>
      </p:sp>
      <p:sp>
        <p:nvSpPr>
          <p:cNvPr id="13317" name="Oval 4"/>
          <p:cNvSpPr>
            <a:spLocks noChangeArrowheads="1"/>
          </p:cNvSpPr>
          <p:nvPr/>
        </p:nvSpPr>
        <p:spPr bwMode="auto">
          <a:xfrm>
            <a:off x="2412206" y="3537349"/>
            <a:ext cx="1496616" cy="810815"/>
          </a:xfrm>
          <a:prstGeom prst="ellipse">
            <a:avLst/>
          </a:prstGeom>
          <a:noFill/>
          <a:ln w="57150">
            <a:solidFill>
              <a:schemeClr val="tx2"/>
            </a:solidFill>
            <a:round/>
            <a:headEnd/>
            <a:tailEnd/>
          </a:ln>
        </p:spPr>
        <p:txBody>
          <a:bodyPr wrap="none" anchor="ctr"/>
          <a:lstStyle/>
          <a:p>
            <a:r>
              <a:rPr lang="ja-JP" altLang="en-US" sz="1350">
                <a:solidFill>
                  <a:schemeClr val="tx2"/>
                </a:solidFill>
              </a:rPr>
              <a:t>日常生活圏</a:t>
            </a:r>
          </a:p>
        </p:txBody>
      </p:sp>
      <p:sp>
        <p:nvSpPr>
          <p:cNvPr id="13318" name="Oval 5"/>
          <p:cNvSpPr>
            <a:spLocks noChangeArrowheads="1"/>
          </p:cNvSpPr>
          <p:nvPr/>
        </p:nvSpPr>
        <p:spPr bwMode="auto">
          <a:xfrm>
            <a:off x="5235180" y="3537349"/>
            <a:ext cx="1496615" cy="810815"/>
          </a:xfrm>
          <a:prstGeom prst="ellipse">
            <a:avLst/>
          </a:prstGeom>
          <a:noFill/>
          <a:ln w="38100">
            <a:solidFill>
              <a:schemeClr val="tx2"/>
            </a:solidFill>
            <a:round/>
            <a:headEnd/>
            <a:tailEnd/>
          </a:ln>
        </p:spPr>
        <p:txBody>
          <a:bodyPr wrap="none" anchor="ctr"/>
          <a:lstStyle/>
          <a:p>
            <a:r>
              <a:rPr lang="ja-JP" altLang="en-US" sz="1350">
                <a:solidFill>
                  <a:schemeClr val="tx2"/>
                </a:solidFill>
              </a:rPr>
              <a:t>非日常生活圏</a:t>
            </a:r>
          </a:p>
        </p:txBody>
      </p:sp>
      <p:sp>
        <p:nvSpPr>
          <p:cNvPr id="13319" name="AutoShape 6"/>
          <p:cNvSpPr>
            <a:spLocks noChangeArrowheads="1"/>
          </p:cNvSpPr>
          <p:nvPr/>
        </p:nvSpPr>
        <p:spPr bwMode="auto">
          <a:xfrm>
            <a:off x="3275856" y="3176489"/>
            <a:ext cx="2889202" cy="576362"/>
          </a:xfrm>
          <a:prstGeom prst="curvedDownArrow">
            <a:avLst>
              <a:gd name="adj1" fmla="val 81961"/>
              <a:gd name="adj2" fmla="val 163922"/>
              <a:gd name="adj3" fmla="val 33333"/>
            </a:avLst>
          </a:prstGeom>
          <a:noFill/>
          <a:ln w="9525">
            <a:solidFill>
              <a:schemeClr val="tx1"/>
            </a:solidFill>
            <a:miter lim="800000"/>
            <a:headEnd/>
            <a:tailEnd/>
          </a:ln>
        </p:spPr>
        <p:txBody>
          <a:bodyPr wrap="none" anchor="ctr"/>
          <a:lstStyle/>
          <a:p>
            <a:pPr algn="ctr"/>
            <a:r>
              <a:rPr lang="ja-JP" altLang="en-US" sz="1400" b="1" dirty="0" smtClean="0">
                <a:solidFill>
                  <a:schemeClr val="tx1">
                    <a:lumMod val="95000"/>
                    <a:lumOff val="5000"/>
                  </a:schemeClr>
                </a:solidFill>
              </a:rPr>
              <a:t>刺激（差異）を求めて</a:t>
            </a:r>
            <a:endParaRPr lang="ja-JP" altLang="en-US" sz="1400" b="1" dirty="0">
              <a:solidFill>
                <a:schemeClr val="tx1">
                  <a:lumMod val="95000"/>
                  <a:lumOff val="5000"/>
                </a:schemeClr>
              </a:solidFill>
            </a:endParaRPr>
          </a:p>
        </p:txBody>
      </p:sp>
      <p:sp>
        <p:nvSpPr>
          <p:cNvPr id="13320" name="Text Box 7"/>
          <p:cNvSpPr txBox="1">
            <a:spLocks noChangeArrowheads="1"/>
          </p:cNvSpPr>
          <p:nvPr/>
        </p:nvSpPr>
        <p:spPr bwMode="auto">
          <a:xfrm>
            <a:off x="4180285" y="3752851"/>
            <a:ext cx="877163" cy="507831"/>
          </a:xfrm>
          <a:prstGeom prst="rect">
            <a:avLst/>
          </a:prstGeom>
          <a:noFill/>
          <a:ln w="9525">
            <a:noFill/>
            <a:miter lim="800000"/>
            <a:headEnd/>
            <a:tailEnd/>
          </a:ln>
        </p:spPr>
        <p:txBody>
          <a:bodyPr wrap="none">
            <a:spAutoFit/>
          </a:bodyPr>
          <a:lstStyle/>
          <a:p>
            <a:r>
              <a:rPr lang="ja-JP" altLang="en-US" sz="2700">
                <a:solidFill>
                  <a:schemeClr val="tx2"/>
                </a:solidFill>
              </a:rPr>
              <a:t>移動</a:t>
            </a:r>
          </a:p>
        </p:txBody>
      </p:sp>
      <p:sp>
        <p:nvSpPr>
          <p:cNvPr id="13321" name="Text Box 8"/>
          <p:cNvSpPr txBox="1">
            <a:spLocks noChangeArrowheads="1"/>
          </p:cNvSpPr>
          <p:nvPr/>
        </p:nvSpPr>
        <p:spPr bwMode="auto">
          <a:xfrm>
            <a:off x="1634105" y="3213498"/>
            <a:ext cx="507831" cy="1424429"/>
          </a:xfrm>
          <a:prstGeom prst="rect">
            <a:avLst/>
          </a:prstGeom>
          <a:noFill/>
          <a:ln w="9525">
            <a:solidFill>
              <a:schemeClr val="tx1"/>
            </a:solidFill>
            <a:prstDash val="dash"/>
            <a:miter lim="800000"/>
            <a:headEnd/>
            <a:tailEnd/>
          </a:ln>
        </p:spPr>
        <p:txBody>
          <a:bodyPr vert="eaVert" wrap="none">
            <a:spAutoFit/>
          </a:bodyPr>
          <a:lstStyle/>
          <a:p>
            <a:r>
              <a:rPr lang="ja-JP" altLang="en-US" sz="2100"/>
              <a:t>定住が前提</a:t>
            </a:r>
          </a:p>
        </p:txBody>
      </p:sp>
      <p:sp>
        <p:nvSpPr>
          <p:cNvPr id="13322" name="AutoShape 10"/>
          <p:cNvSpPr>
            <a:spLocks noChangeArrowheads="1"/>
          </p:cNvSpPr>
          <p:nvPr/>
        </p:nvSpPr>
        <p:spPr bwMode="auto">
          <a:xfrm>
            <a:off x="2789635" y="4779170"/>
            <a:ext cx="2322909" cy="1079897"/>
          </a:xfrm>
          <a:prstGeom prst="rightArrow">
            <a:avLst>
              <a:gd name="adj1" fmla="val 50000"/>
              <a:gd name="adj2" fmla="val 53776"/>
            </a:avLst>
          </a:prstGeom>
          <a:solidFill>
            <a:schemeClr val="bg1"/>
          </a:solidFill>
          <a:ln w="9525">
            <a:solidFill>
              <a:schemeClr val="tx1"/>
            </a:solidFill>
            <a:miter lim="800000"/>
            <a:headEnd/>
            <a:tailEnd/>
          </a:ln>
        </p:spPr>
        <p:txBody>
          <a:bodyPr wrap="none" anchor="ctr"/>
          <a:lstStyle/>
          <a:p>
            <a:r>
              <a:rPr lang="ja-JP" altLang="en-US" sz="1350" dirty="0">
                <a:solidFill>
                  <a:schemeClr val="tx1">
                    <a:lumMod val="95000"/>
                    <a:lumOff val="5000"/>
                  </a:schemeClr>
                </a:solidFill>
              </a:rPr>
              <a:t>一日交通圏の拡大</a:t>
            </a:r>
          </a:p>
        </p:txBody>
      </p:sp>
      <p:sp>
        <p:nvSpPr>
          <p:cNvPr id="13323" name="Oval 12"/>
          <p:cNvSpPr>
            <a:spLocks noChangeArrowheads="1"/>
          </p:cNvSpPr>
          <p:nvPr/>
        </p:nvSpPr>
        <p:spPr bwMode="auto">
          <a:xfrm>
            <a:off x="5651899" y="4508897"/>
            <a:ext cx="810815" cy="842963"/>
          </a:xfrm>
          <a:prstGeom prst="ellipse">
            <a:avLst/>
          </a:prstGeom>
          <a:solidFill>
            <a:schemeClr val="bg1"/>
          </a:solidFill>
          <a:ln w="9525">
            <a:solidFill>
              <a:schemeClr val="tx1"/>
            </a:solidFill>
            <a:round/>
            <a:headEnd/>
            <a:tailEnd/>
          </a:ln>
        </p:spPr>
        <p:txBody>
          <a:bodyPr wrap="none" anchor="ctr"/>
          <a:lstStyle/>
          <a:p>
            <a:r>
              <a:rPr lang="ja-JP" altLang="en-US" sz="1350">
                <a:solidFill>
                  <a:schemeClr val="accent2"/>
                </a:solidFill>
              </a:rPr>
              <a:t>旅行</a:t>
            </a:r>
          </a:p>
        </p:txBody>
      </p:sp>
      <p:sp>
        <p:nvSpPr>
          <p:cNvPr id="13324" name="AutoShape 13"/>
          <p:cNvSpPr>
            <a:spLocks noChangeArrowheads="1"/>
          </p:cNvSpPr>
          <p:nvPr/>
        </p:nvSpPr>
        <p:spPr bwMode="auto">
          <a:xfrm>
            <a:off x="6732985" y="2834880"/>
            <a:ext cx="647700" cy="1944290"/>
          </a:xfrm>
          <a:prstGeom prst="downArrow">
            <a:avLst>
              <a:gd name="adj1" fmla="val 50000"/>
              <a:gd name="adj2" fmla="val 75046"/>
            </a:avLst>
          </a:prstGeom>
          <a:noFill/>
          <a:ln w="9525">
            <a:solidFill>
              <a:schemeClr val="tx1"/>
            </a:solidFill>
            <a:miter lim="800000"/>
            <a:headEnd/>
            <a:tailEnd/>
          </a:ln>
        </p:spPr>
        <p:txBody>
          <a:bodyPr vert="eaVert" wrap="none" anchor="ctr"/>
          <a:lstStyle/>
          <a:p>
            <a:r>
              <a:rPr lang="ja-JP" altLang="en-US" sz="1350"/>
              <a:t>余暇時間の拡大</a:t>
            </a:r>
          </a:p>
        </p:txBody>
      </p:sp>
      <p:sp>
        <p:nvSpPr>
          <p:cNvPr id="13325" name="Oval 14"/>
          <p:cNvSpPr>
            <a:spLocks noChangeArrowheads="1"/>
          </p:cNvSpPr>
          <p:nvPr/>
        </p:nvSpPr>
        <p:spPr bwMode="auto">
          <a:xfrm>
            <a:off x="6165058" y="5211367"/>
            <a:ext cx="1593056" cy="702469"/>
          </a:xfrm>
          <a:prstGeom prst="ellipse">
            <a:avLst/>
          </a:prstGeom>
          <a:solidFill>
            <a:schemeClr val="bg1"/>
          </a:solidFill>
          <a:ln w="9525">
            <a:solidFill>
              <a:schemeClr val="tx1"/>
            </a:solidFill>
            <a:round/>
            <a:headEnd/>
            <a:tailEnd/>
          </a:ln>
        </p:spPr>
        <p:txBody>
          <a:bodyPr wrap="none" anchor="ctr"/>
          <a:lstStyle/>
          <a:p>
            <a:r>
              <a:rPr lang="ja-JP" altLang="en-US" sz="1350"/>
              <a:t>観光資源の</a:t>
            </a:r>
          </a:p>
          <a:p>
            <a:r>
              <a:rPr lang="ja-JP" altLang="en-US" sz="1350"/>
              <a:t>均一化</a:t>
            </a:r>
          </a:p>
        </p:txBody>
      </p:sp>
    </p:spTree>
    <p:extLst>
      <p:ext uri="{BB962C8B-B14F-4D97-AF65-F5344CB8AC3E}">
        <p14:creationId xmlns:p14="http://schemas.microsoft.com/office/powerpoint/2010/main" val="5787318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998730"/>
            <a:ext cx="6172200" cy="658620"/>
          </a:xfrm>
          <a:noFill/>
          <a:ln>
            <a:solidFill>
              <a:schemeClr val="accent1"/>
            </a:solidFill>
          </a:ln>
        </p:spPr>
        <p:txBody>
          <a:bodyPr>
            <a:normAutofit fontScale="90000"/>
          </a:bodyPr>
          <a:lstStyle/>
          <a:p>
            <a:pPr algn="ctr"/>
            <a:r>
              <a:rPr lang="ja-JP" altLang="en-US" dirty="0" smtClean="0">
                <a:solidFill>
                  <a:schemeClr val="tx1">
                    <a:lumMod val="95000"/>
                    <a:lumOff val="5000"/>
                  </a:schemeClr>
                </a:solidFill>
              </a:rPr>
              <a:t>「国際」旅行客</a:t>
            </a:r>
            <a:endParaRPr lang="ja-JP" altLang="en-US" sz="2700" dirty="0">
              <a:solidFill>
                <a:schemeClr val="tx1">
                  <a:lumMod val="95000"/>
                  <a:lumOff val="5000"/>
                </a:schemeClr>
              </a:solidFill>
            </a:endParaRPr>
          </a:p>
        </p:txBody>
      </p:sp>
      <p:sp>
        <p:nvSpPr>
          <p:cNvPr id="3" name="コンテンツ プレースホルダ 2"/>
          <p:cNvSpPr>
            <a:spLocks noGrp="1"/>
          </p:cNvSpPr>
          <p:nvPr>
            <p:ph idx="1"/>
          </p:nvPr>
        </p:nvSpPr>
        <p:spPr>
          <a:xfrm>
            <a:off x="175260" y="1794510"/>
            <a:ext cx="8968740" cy="4038600"/>
          </a:xfrm>
        </p:spPr>
        <p:txBody>
          <a:bodyPr>
            <a:noAutofit/>
          </a:bodyPr>
          <a:lstStyle/>
          <a:p>
            <a:r>
              <a:rPr lang="en-US" altLang="ja-JP" sz="3000" dirty="0"/>
              <a:t>2013 </a:t>
            </a:r>
            <a:r>
              <a:rPr lang="ja-JP" altLang="en-US" sz="3000" dirty="0"/>
              <a:t>年の国際</a:t>
            </a:r>
            <a:r>
              <a:rPr lang="ja-JP" altLang="en-US" sz="3000" dirty="0">
                <a:solidFill>
                  <a:srgbClr val="00B050"/>
                </a:solidFill>
              </a:rPr>
              <a:t>旅行客</a:t>
            </a:r>
            <a:r>
              <a:rPr lang="ja-JP" altLang="en-US" sz="3000" dirty="0"/>
              <a:t>は約</a:t>
            </a:r>
            <a:r>
              <a:rPr lang="en-US" altLang="ja-JP" sz="3000" dirty="0">
                <a:solidFill>
                  <a:srgbClr val="FF0000"/>
                </a:solidFill>
              </a:rPr>
              <a:t>1</a:t>
            </a:r>
            <a:r>
              <a:rPr lang="ja-JP" altLang="en-US" sz="3000" dirty="0">
                <a:solidFill>
                  <a:srgbClr val="FF0000"/>
                </a:solidFill>
              </a:rPr>
              <a:t>１</a:t>
            </a:r>
            <a:r>
              <a:rPr lang="en-US" altLang="ja-JP" sz="3000" dirty="0">
                <a:solidFill>
                  <a:srgbClr val="FF0000"/>
                </a:solidFill>
              </a:rPr>
              <a:t> </a:t>
            </a:r>
            <a:r>
              <a:rPr lang="ja-JP" altLang="en-US" sz="3000" dirty="0">
                <a:solidFill>
                  <a:srgbClr val="FF0000"/>
                </a:solidFill>
              </a:rPr>
              <a:t>億万人　</a:t>
            </a:r>
            <a:endParaRPr lang="en-US" altLang="ja-JP" sz="3000" dirty="0">
              <a:solidFill>
                <a:srgbClr val="FF0000"/>
              </a:solidFill>
            </a:endParaRPr>
          </a:p>
          <a:p>
            <a:pPr marL="0" indent="0">
              <a:buNone/>
            </a:pPr>
            <a:r>
              <a:rPr lang="ja-JP" altLang="en-US" sz="3000" dirty="0">
                <a:solidFill>
                  <a:srgbClr val="FF0000"/>
                </a:solidFill>
              </a:rPr>
              <a:t>　</a:t>
            </a:r>
            <a:r>
              <a:rPr lang="ja-JP" altLang="en-US" sz="3000" dirty="0">
                <a:solidFill>
                  <a:srgbClr val="00B050"/>
                </a:solidFill>
              </a:rPr>
              <a:t>（</a:t>
            </a:r>
            <a:r>
              <a:rPr lang="en-US" altLang="ja-JP" sz="3000" dirty="0">
                <a:solidFill>
                  <a:srgbClr val="00B050"/>
                </a:solidFill>
              </a:rPr>
              <a:t>24</a:t>
            </a:r>
            <a:r>
              <a:rPr lang="ja-JP" altLang="en-US" sz="3000" dirty="0">
                <a:solidFill>
                  <a:srgbClr val="00B050"/>
                </a:solidFill>
              </a:rPr>
              <a:t>時間以上</a:t>
            </a:r>
            <a:r>
              <a:rPr lang="en-US" altLang="ja-JP" sz="3000" dirty="0">
                <a:solidFill>
                  <a:srgbClr val="00B050"/>
                </a:solidFill>
              </a:rPr>
              <a:t>1</a:t>
            </a:r>
            <a:r>
              <a:rPr lang="ja-JP" altLang="en-US" sz="3000" dirty="0">
                <a:solidFill>
                  <a:srgbClr val="00B050"/>
                </a:solidFill>
              </a:rPr>
              <a:t>年未満で国境を越えて移動した人）</a:t>
            </a:r>
            <a:endParaRPr lang="en-US" altLang="ja-JP" sz="3000" dirty="0">
              <a:solidFill>
                <a:srgbClr val="00B050"/>
              </a:solidFill>
            </a:endParaRPr>
          </a:p>
          <a:p>
            <a:r>
              <a:rPr lang="ja-JP" altLang="en-US" sz="3000" dirty="0">
                <a:solidFill>
                  <a:schemeClr val="tx1">
                    <a:lumMod val="95000"/>
                    <a:lumOff val="5000"/>
                  </a:schemeClr>
                </a:solidFill>
              </a:rPr>
              <a:t>中国人海外旅行者</a:t>
            </a:r>
            <a:r>
              <a:rPr lang="en-US" altLang="ja-JP" sz="3000" dirty="0">
                <a:solidFill>
                  <a:schemeClr val="tx1">
                    <a:lumMod val="95000"/>
                    <a:lumOff val="5000"/>
                  </a:schemeClr>
                </a:solidFill>
              </a:rPr>
              <a:t>2014</a:t>
            </a:r>
            <a:r>
              <a:rPr lang="ja-JP" altLang="en-US" sz="3000" dirty="0">
                <a:solidFill>
                  <a:schemeClr val="tx1">
                    <a:lumMod val="95000"/>
                    <a:lumOff val="5000"/>
                  </a:schemeClr>
                </a:solidFill>
              </a:rPr>
              <a:t>年１億人（</a:t>
            </a:r>
            <a:r>
              <a:rPr lang="en-US" altLang="ja-JP" sz="3000" dirty="0">
                <a:solidFill>
                  <a:schemeClr val="tx1">
                    <a:lumMod val="95000"/>
                    <a:lumOff val="5000"/>
                  </a:schemeClr>
                </a:solidFill>
              </a:rPr>
              <a:t>1</a:t>
            </a:r>
            <a:r>
              <a:rPr lang="ja-JP" altLang="en-US" sz="3000" dirty="0">
                <a:solidFill>
                  <a:schemeClr val="tx1">
                    <a:lumMod val="95000"/>
                    <a:lumOff val="5000"/>
                  </a:schemeClr>
                </a:solidFill>
              </a:rPr>
              <a:t>割、人口比は</a:t>
            </a:r>
            <a:r>
              <a:rPr lang="en-US" altLang="ja-JP" sz="3000" dirty="0">
                <a:solidFill>
                  <a:schemeClr val="tx1">
                    <a:lumMod val="95000"/>
                    <a:lumOff val="5000"/>
                  </a:schemeClr>
                </a:solidFill>
              </a:rPr>
              <a:t>2</a:t>
            </a:r>
            <a:r>
              <a:rPr lang="ja-JP" altLang="en-US" sz="3000" dirty="0">
                <a:solidFill>
                  <a:schemeClr val="tx1">
                    <a:lumMod val="95000"/>
                    <a:lumOff val="5000"/>
                  </a:schemeClr>
                </a:solidFill>
              </a:rPr>
              <a:t>割）</a:t>
            </a:r>
            <a:endParaRPr lang="en-US" altLang="ja-JP" sz="3000" dirty="0">
              <a:solidFill>
                <a:schemeClr val="tx1">
                  <a:lumMod val="95000"/>
                  <a:lumOff val="5000"/>
                </a:schemeClr>
              </a:solidFill>
            </a:endParaRPr>
          </a:p>
          <a:p>
            <a:r>
              <a:rPr lang="ja-JP" altLang="en-US" sz="3000" dirty="0">
                <a:solidFill>
                  <a:schemeClr val="tx1">
                    <a:lumMod val="95000"/>
                    <a:lumOff val="5000"/>
                  </a:schemeClr>
                </a:solidFill>
              </a:rPr>
              <a:t>巨大な国内人流市場を抱える中国、アメリカ等とシンガポール、香港等の比較は無意味</a:t>
            </a:r>
            <a:endParaRPr lang="en-US" altLang="ja-JP" sz="3000" dirty="0">
              <a:solidFill>
                <a:schemeClr val="tx1">
                  <a:lumMod val="95000"/>
                  <a:lumOff val="5000"/>
                </a:schemeClr>
              </a:solidFill>
            </a:endParaRPr>
          </a:p>
          <a:p>
            <a:r>
              <a:rPr lang="ja-JP" altLang="en-US" sz="3000" dirty="0">
                <a:solidFill>
                  <a:schemeClr val="tx1">
                    <a:lumMod val="95000"/>
                    <a:lumOff val="5000"/>
                  </a:schemeClr>
                </a:solidFill>
              </a:rPr>
              <a:t>２０１４年度の北海道の入込観光客数７２０万人（うち外国人１５０万人）は訪台湾外人（８００万人）よりすくないが訪豪州外人（６８０万人）を上回る。</a:t>
            </a:r>
            <a:endParaRPr lang="en-US" altLang="ja-JP" sz="3000" dirty="0">
              <a:solidFill>
                <a:schemeClr val="tx1">
                  <a:lumMod val="95000"/>
                  <a:lumOff val="5000"/>
                </a:schemeClr>
              </a:solidFill>
            </a:endParaRPr>
          </a:p>
        </p:txBody>
      </p:sp>
    </p:spTree>
    <p:extLst>
      <p:ext uri="{BB962C8B-B14F-4D97-AF65-F5344CB8AC3E}">
        <p14:creationId xmlns:p14="http://schemas.microsoft.com/office/powerpoint/2010/main" val="8759473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海外旅行収入は４年連続で海外最高を更新（世界観光機関調べ）"/>
          <p:cNvPicPr>
            <a:picLocks noChangeAspect="1" noChangeArrowheads="1"/>
          </p:cNvPicPr>
          <p:nvPr/>
        </p:nvPicPr>
        <p:blipFill>
          <a:blip r:embed="rId3" cstate="print"/>
          <a:srcRect/>
          <a:stretch>
            <a:fillRect/>
          </a:stretch>
        </p:blipFill>
        <p:spPr bwMode="auto">
          <a:xfrm>
            <a:off x="731639" y="11839"/>
            <a:ext cx="7584777" cy="6585513"/>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251520" y="0"/>
            <a:ext cx="8712968"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1770"/>
            <a:ext cx="8229600" cy="868958"/>
          </a:xfrm>
          <a:ln>
            <a:solidFill>
              <a:schemeClr val="tx1">
                <a:lumMod val="95000"/>
                <a:lumOff val="5000"/>
              </a:schemeClr>
            </a:solidFill>
          </a:ln>
        </p:spPr>
        <p:txBody>
          <a:bodyPr/>
          <a:lstStyle/>
          <a:p>
            <a:r>
              <a:rPr kumimoji="1" lang="ja-JP" altLang="en-US" dirty="0" smtClean="0"/>
              <a:t>世界の大都市比較</a:t>
            </a:r>
            <a:endParaRPr kumimoji="1" lang="ja-JP" altLang="en-US" dirty="0"/>
          </a:p>
        </p:txBody>
      </p:sp>
      <p:pic>
        <p:nvPicPr>
          <p:cNvPr id="4" name="図 3"/>
          <p:cNvPicPr>
            <a:picLocks noChangeAspect="1"/>
          </p:cNvPicPr>
          <p:nvPr/>
        </p:nvPicPr>
        <p:blipFill>
          <a:blip r:embed="rId2"/>
          <a:stretch>
            <a:fillRect/>
          </a:stretch>
        </p:blipFill>
        <p:spPr>
          <a:xfrm>
            <a:off x="43132" y="1052736"/>
            <a:ext cx="9061549" cy="5688632"/>
          </a:xfrm>
          <a:prstGeom prst="rect">
            <a:avLst/>
          </a:prstGeom>
        </p:spPr>
      </p:pic>
    </p:spTree>
    <p:extLst>
      <p:ext uri="{BB962C8B-B14F-4D97-AF65-F5344CB8AC3E}">
        <p14:creationId xmlns:p14="http://schemas.microsoft.com/office/powerpoint/2010/main" val="3642408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solidFill>
          </a:ln>
        </p:spPr>
        <p:txBody>
          <a:bodyPr/>
          <a:lstStyle/>
          <a:p>
            <a:r>
              <a:rPr kumimoji="1" lang="ja-JP" altLang="en-US" dirty="0" smtClean="0"/>
              <a:t>東京の課題</a:t>
            </a:r>
            <a:endParaRPr kumimoji="1" lang="ja-JP" altLang="en-US" dirty="0"/>
          </a:p>
        </p:txBody>
      </p:sp>
      <p:sp>
        <p:nvSpPr>
          <p:cNvPr id="3" name="コンテンツ プレースホルダ 2"/>
          <p:cNvSpPr>
            <a:spLocks noGrp="1"/>
          </p:cNvSpPr>
          <p:nvPr>
            <p:ph idx="1"/>
          </p:nvPr>
        </p:nvSpPr>
        <p:spPr>
          <a:xfrm>
            <a:off x="179512" y="1600200"/>
            <a:ext cx="8856984" cy="5213176"/>
          </a:xfrm>
        </p:spPr>
        <p:txBody>
          <a:bodyPr>
            <a:normAutofit fontScale="92500"/>
          </a:bodyPr>
          <a:lstStyle/>
          <a:p>
            <a:r>
              <a:rPr lang="ja-JP" altLang="en-US" dirty="0" smtClean="0"/>
              <a:t>訪日外客二千万人→四千万人？</a:t>
            </a:r>
            <a:endParaRPr lang="en-US" altLang="ja-JP" dirty="0" smtClean="0"/>
          </a:p>
          <a:p>
            <a:r>
              <a:rPr lang="ja-JP" altLang="en-US" dirty="0" smtClean="0"/>
              <a:t>宿泊</a:t>
            </a:r>
            <a:r>
              <a:rPr lang="ja-JP" altLang="en-US" dirty="0"/>
              <a:t>施設</a:t>
            </a:r>
            <a:r>
              <a:rPr lang="ja-JP" altLang="en-US" dirty="0" smtClean="0"/>
              <a:t>の確保（民泊問題）</a:t>
            </a:r>
            <a:endParaRPr lang="en-US" altLang="ja-JP" dirty="0" smtClean="0"/>
          </a:p>
          <a:p>
            <a:r>
              <a:rPr lang="ja-JP" altLang="en-US" dirty="0" smtClean="0"/>
              <a:t>羽田空港とアクセス鉄道</a:t>
            </a:r>
            <a:endParaRPr lang="en-US" altLang="ja-JP" dirty="0" smtClean="0"/>
          </a:p>
          <a:p>
            <a:r>
              <a:rPr lang="ja-JP" altLang="en-US" dirty="0" smtClean="0"/>
              <a:t>首都圏環状道路</a:t>
            </a:r>
            <a:endParaRPr lang="en-US" altLang="ja-JP" dirty="0" smtClean="0"/>
          </a:p>
          <a:p>
            <a:r>
              <a:rPr kumimoji="1" lang="ja-JP" altLang="en-US" dirty="0" smtClean="0">
                <a:solidFill>
                  <a:schemeClr val="tx1">
                    <a:lumMod val="95000"/>
                    <a:lumOff val="5000"/>
                  </a:schemeClr>
                </a:solidFill>
              </a:rPr>
              <a:t>リニア暫定開業</a:t>
            </a:r>
            <a:endParaRPr kumimoji="1" lang="en-US" altLang="ja-JP" dirty="0" smtClean="0">
              <a:solidFill>
                <a:schemeClr val="tx1">
                  <a:lumMod val="95000"/>
                  <a:lumOff val="5000"/>
                </a:schemeClr>
              </a:solidFill>
            </a:endParaRPr>
          </a:p>
          <a:p>
            <a:r>
              <a:rPr lang="ja-JP" altLang="en-US" dirty="0" smtClean="0"/>
              <a:t>カジノ（ＩＲ）</a:t>
            </a:r>
            <a:endParaRPr lang="en-US" altLang="ja-JP" dirty="0" smtClean="0"/>
          </a:p>
          <a:p>
            <a:r>
              <a:rPr lang="ja-JP" altLang="en-US" dirty="0" smtClean="0">
                <a:solidFill>
                  <a:schemeClr val="tx1">
                    <a:lumMod val="95000"/>
                    <a:lumOff val="5000"/>
                  </a:schemeClr>
                </a:solidFill>
              </a:rPr>
              <a:t>江戸城再興（明暦の大火と保科正之、試し切り）</a:t>
            </a:r>
            <a:endParaRPr lang="en-US" altLang="ja-JP" dirty="0" smtClean="0">
              <a:solidFill>
                <a:schemeClr val="tx1">
                  <a:lumMod val="95000"/>
                  <a:lumOff val="5000"/>
                </a:schemeClr>
              </a:solidFill>
            </a:endParaRPr>
          </a:p>
          <a:p>
            <a:r>
              <a:rPr kumimoji="1" lang="ja-JP" altLang="en-US" dirty="0" smtClean="0">
                <a:solidFill>
                  <a:srgbClr val="FF0000"/>
                </a:solidFill>
              </a:rPr>
              <a:t>横田空港及び空域の軍民共用（トランプ大統領？）</a:t>
            </a:r>
            <a:endParaRPr kumimoji="1" lang="en-US" altLang="ja-JP" dirty="0" smtClean="0">
              <a:solidFill>
                <a:srgbClr val="FF0000"/>
              </a:solidFill>
            </a:endParaRPr>
          </a:p>
          <a:p>
            <a:r>
              <a:rPr lang="ja-JP" altLang="en-US" dirty="0" smtClean="0">
                <a:solidFill>
                  <a:srgbClr val="FF0000"/>
                </a:solidFill>
              </a:rPr>
              <a:t>空き家対策（パリ、ロンドンとの比較）</a:t>
            </a:r>
            <a:endParaRPr kumimoji="1" lang="en-US" altLang="ja-JP" dirty="0" smtClean="0">
              <a:solidFill>
                <a:srgbClr val="FF0000"/>
              </a:solidFill>
            </a:endParaRPr>
          </a:p>
          <a:p>
            <a:endParaRPr kumimoji="1" lang="en-US" altLang="ja-JP" dirty="0" smtClean="0"/>
          </a:p>
          <a:p>
            <a:endParaRPr kumimoji="1" lang="ja-JP"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a:ln>
            <a:solidFill>
              <a:schemeClr val="accent1"/>
            </a:solidFill>
          </a:ln>
        </p:spPr>
        <p:txBody>
          <a:bodyPr>
            <a:normAutofit fontScale="90000"/>
          </a:bodyPr>
          <a:lstStyle/>
          <a:p>
            <a:r>
              <a:rPr kumimoji="1" lang="ja-JP" altLang="en-US" dirty="0" smtClean="0"/>
              <a:t>京都とベニス</a:t>
            </a:r>
            <a:endParaRPr kumimoji="1" lang="ja-JP" altLang="en-US" dirty="0"/>
          </a:p>
        </p:txBody>
      </p:sp>
      <p:pic>
        <p:nvPicPr>
          <p:cNvPr id="4" name="図 3"/>
          <p:cNvPicPr>
            <a:picLocks noChangeAspect="1"/>
          </p:cNvPicPr>
          <p:nvPr/>
        </p:nvPicPr>
        <p:blipFill>
          <a:blip r:embed="rId2"/>
          <a:stretch>
            <a:fillRect/>
          </a:stretch>
        </p:blipFill>
        <p:spPr>
          <a:xfrm>
            <a:off x="102605" y="1052736"/>
            <a:ext cx="8938790" cy="5805264"/>
          </a:xfrm>
          <a:prstGeom prst="rect">
            <a:avLst/>
          </a:prstGeom>
        </p:spPr>
      </p:pic>
    </p:spTree>
    <p:extLst>
      <p:ext uri="{BB962C8B-B14F-4D97-AF65-F5344CB8AC3E}">
        <p14:creationId xmlns:p14="http://schemas.microsoft.com/office/powerpoint/2010/main" val="4037969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a:noFill/>
        </p:spPr>
        <p:txBody>
          <a:bodyPr/>
          <a:lstStyle/>
          <a:p>
            <a:fld id="{56637EF6-9B38-4D04-828E-93F0D1FF758A}" type="slidenum">
              <a:rPr lang="en-US" altLang="ja-JP" smtClean="0">
                <a:latin typeface="Arial" pitchFamily="34" charset="0"/>
              </a:rPr>
              <a:pPr/>
              <a:t>5</a:t>
            </a:fld>
            <a:endParaRPr lang="en-US" altLang="ja-JP" smtClean="0">
              <a:latin typeface="Arial" pitchFamily="34" charset="0"/>
            </a:endParaRPr>
          </a:p>
        </p:txBody>
      </p:sp>
      <p:sp>
        <p:nvSpPr>
          <p:cNvPr id="13315" name="Rectangle 2"/>
          <p:cNvSpPr>
            <a:spLocks noGrp="1" noChangeArrowheads="1"/>
          </p:cNvSpPr>
          <p:nvPr>
            <p:ph type="ctrTitle"/>
          </p:nvPr>
        </p:nvSpPr>
        <p:spPr>
          <a:xfrm>
            <a:off x="1143764" y="997744"/>
            <a:ext cx="6938627" cy="1081088"/>
          </a:xfrm>
          <a:noFill/>
          <a:ln w="38100">
            <a:solidFill>
              <a:schemeClr val="tx1"/>
            </a:solidFill>
          </a:ln>
        </p:spPr>
        <p:txBody>
          <a:bodyPr/>
          <a:lstStyle/>
          <a:p>
            <a:r>
              <a:rPr lang="ja-JP" altLang="en-US" sz="3000" dirty="0"/>
              <a:t>「非日常生活圏」から「日常圏」への接近</a:t>
            </a:r>
          </a:p>
        </p:txBody>
      </p:sp>
      <p:sp>
        <p:nvSpPr>
          <p:cNvPr id="13317" name="Oval 4"/>
          <p:cNvSpPr>
            <a:spLocks noChangeArrowheads="1"/>
          </p:cNvSpPr>
          <p:nvPr/>
        </p:nvSpPr>
        <p:spPr bwMode="auto">
          <a:xfrm>
            <a:off x="1817695" y="2672916"/>
            <a:ext cx="1998221" cy="811151"/>
          </a:xfrm>
          <a:prstGeom prst="ellipse">
            <a:avLst/>
          </a:prstGeom>
          <a:noFill/>
          <a:ln w="57150">
            <a:solidFill>
              <a:schemeClr val="tx2"/>
            </a:solidFill>
            <a:round/>
            <a:headEnd/>
            <a:tailEnd/>
          </a:ln>
        </p:spPr>
        <p:txBody>
          <a:bodyPr wrap="none" anchor="ctr"/>
          <a:lstStyle/>
          <a:p>
            <a:pPr algn="ctr"/>
            <a:r>
              <a:rPr lang="ja-JP" altLang="en-US" sz="2400" dirty="0">
                <a:solidFill>
                  <a:schemeClr val="tx2"/>
                </a:solidFill>
              </a:rPr>
              <a:t>日常生活圏</a:t>
            </a:r>
          </a:p>
        </p:txBody>
      </p:sp>
      <p:sp>
        <p:nvSpPr>
          <p:cNvPr id="13318" name="Oval 5"/>
          <p:cNvSpPr>
            <a:spLocks noChangeArrowheads="1"/>
          </p:cNvSpPr>
          <p:nvPr/>
        </p:nvSpPr>
        <p:spPr bwMode="auto">
          <a:xfrm>
            <a:off x="5004048" y="2672917"/>
            <a:ext cx="2160240" cy="810815"/>
          </a:xfrm>
          <a:prstGeom prst="ellipse">
            <a:avLst/>
          </a:prstGeom>
          <a:noFill/>
          <a:ln w="38100">
            <a:solidFill>
              <a:schemeClr val="tx2"/>
            </a:solidFill>
            <a:round/>
            <a:headEnd/>
            <a:tailEnd/>
          </a:ln>
        </p:spPr>
        <p:txBody>
          <a:bodyPr wrap="none" anchor="ctr"/>
          <a:lstStyle/>
          <a:p>
            <a:pPr algn="ctr"/>
            <a:r>
              <a:rPr lang="ja-JP" altLang="en-US" sz="2400" dirty="0">
                <a:solidFill>
                  <a:srgbClr val="FF0000"/>
                </a:solidFill>
              </a:rPr>
              <a:t>非</a:t>
            </a:r>
            <a:r>
              <a:rPr lang="ja-JP" altLang="en-US" sz="2400" dirty="0">
                <a:solidFill>
                  <a:schemeClr val="tx2"/>
                </a:solidFill>
              </a:rPr>
              <a:t>日常生活圏</a:t>
            </a:r>
          </a:p>
        </p:txBody>
      </p:sp>
      <p:sp>
        <p:nvSpPr>
          <p:cNvPr id="13319" name="AutoShape 6"/>
          <p:cNvSpPr>
            <a:spLocks noChangeArrowheads="1"/>
          </p:cNvSpPr>
          <p:nvPr/>
        </p:nvSpPr>
        <p:spPr bwMode="auto">
          <a:xfrm flipH="1" flipV="1">
            <a:off x="3275856" y="3267261"/>
            <a:ext cx="2106234" cy="485775"/>
          </a:xfrm>
          <a:prstGeom prst="curvedDownArrow">
            <a:avLst>
              <a:gd name="adj1" fmla="val 81961"/>
              <a:gd name="adj2" fmla="val 163922"/>
              <a:gd name="adj3" fmla="val 33333"/>
            </a:avLst>
          </a:prstGeom>
          <a:solidFill>
            <a:srgbClr val="FF0000"/>
          </a:solidFill>
          <a:ln w="9525">
            <a:solidFill>
              <a:schemeClr val="tx1"/>
            </a:solidFill>
            <a:miter lim="800000"/>
            <a:headEnd/>
            <a:tailEnd/>
          </a:ln>
        </p:spPr>
        <p:txBody>
          <a:bodyPr wrap="none" anchor="ctr"/>
          <a:lstStyle/>
          <a:p>
            <a:endParaRPr lang="ja-JP" altLang="en-US" sz="1350"/>
          </a:p>
        </p:txBody>
      </p:sp>
      <p:sp>
        <p:nvSpPr>
          <p:cNvPr id="13320" name="Text Box 7"/>
          <p:cNvSpPr txBox="1">
            <a:spLocks noChangeArrowheads="1"/>
          </p:cNvSpPr>
          <p:nvPr/>
        </p:nvSpPr>
        <p:spPr bwMode="auto">
          <a:xfrm>
            <a:off x="4031941" y="3104965"/>
            <a:ext cx="877163" cy="507831"/>
          </a:xfrm>
          <a:prstGeom prst="rect">
            <a:avLst/>
          </a:prstGeom>
          <a:noFill/>
          <a:ln w="9525">
            <a:noFill/>
            <a:miter lim="800000"/>
            <a:headEnd/>
            <a:tailEnd/>
          </a:ln>
        </p:spPr>
        <p:txBody>
          <a:bodyPr wrap="none">
            <a:spAutoFit/>
          </a:bodyPr>
          <a:lstStyle/>
          <a:p>
            <a:r>
              <a:rPr lang="ja-JP" altLang="en-US" sz="2700" dirty="0">
                <a:solidFill>
                  <a:srgbClr val="FF0000"/>
                </a:solidFill>
              </a:rPr>
              <a:t>移動</a:t>
            </a:r>
          </a:p>
        </p:txBody>
      </p:sp>
      <p:sp>
        <p:nvSpPr>
          <p:cNvPr id="13322" name="AutoShape 10"/>
          <p:cNvSpPr>
            <a:spLocks noChangeArrowheads="1"/>
          </p:cNvSpPr>
          <p:nvPr/>
        </p:nvSpPr>
        <p:spPr bwMode="auto">
          <a:xfrm flipH="1">
            <a:off x="3006477" y="3645025"/>
            <a:ext cx="2915673" cy="1079897"/>
          </a:xfrm>
          <a:prstGeom prst="rightArrow">
            <a:avLst>
              <a:gd name="adj1" fmla="val 50000"/>
              <a:gd name="adj2" fmla="val 53776"/>
            </a:avLst>
          </a:prstGeom>
          <a:solidFill>
            <a:schemeClr val="bg1"/>
          </a:solidFill>
          <a:ln w="9525">
            <a:solidFill>
              <a:schemeClr val="tx1"/>
            </a:solidFill>
            <a:miter lim="800000"/>
            <a:headEnd/>
            <a:tailEnd/>
          </a:ln>
        </p:spPr>
        <p:txBody>
          <a:bodyPr wrap="none" anchor="ctr"/>
          <a:lstStyle/>
          <a:p>
            <a:r>
              <a:rPr lang="ja-JP" altLang="en-US" sz="2700" dirty="0"/>
              <a:t>移動の容易化</a:t>
            </a:r>
          </a:p>
        </p:txBody>
      </p:sp>
      <p:sp>
        <p:nvSpPr>
          <p:cNvPr id="14" name="Text Box 7"/>
          <p:cNvSpPr txBox="1">
            <a:spLocks noChangeArrowheads="1"/>
          </p:cNvSpPr>
          <p:nvPr/>
        </p:nvSpPr>
        <p:spPr bwMode="auto">
          <a:xfrm>
            <a:off x="5370765" y="2186863"/>
            <a:ext cx="1569660" cy="507831"/>
          </a:xfrm>
          <a:prstGeom prst="rect">
            <a:avLst/>
          </a:prstGeom>
          <a:noFill/>
          <a:ln w="9525">
            <a:noFill/>
            <a:miter lim="800000"/>
            <a:headEnd/>
            <a:tailEnd/>
          </a:ln>
        </p:spPr>
        <p:txBody>
          <a:bodyPr wrap="none">
            <a:spAutoFit/>
          </a:bodyPr>
          <a:lstStyle/>
          <a:p>
            <a:r>
              <a:rPr lang="ja-JP" altLang="en-US" sz="2700" dirty="0">
                <a:solidFill>
                  <a:srgbClr val="FF0000"/>
                </a:solidFill>
              </a:rPr>
              <a:t>提供行動</a:t>
            </a:r>
          </a:p>
        </p:txBody>
      </p:sp>
      <p:sp>
        <p:nvSpPr>
          <p:cNvPr id="15" name="Text Box 7"/>
          <p:cNvSpPr txBox="1">
            <a:spLocks noChangeArrowheads="1"/>
          </p:cNvSpPr>
          <p:nvPr/>
        </p:nvSpPr>
        <p:spPr bwMode="auto">
          <a:xfrm>
            <a:off x="1925707" y="2186863"/>
            <a:ext cx="1569660" cy="507831"/>
          </a:xfrm>
          <a:prstGeom prst="rect">
            <a:avLst/>
          </a:prstGeom>
          <a:noFill/>
          <a:ln w="9525">
            <a:noFill/>
            <a:miter lim="800000"/>
            <a:headEnd/>
            <a:tailEnd/>
          </a:ln>
        </p:spPr>
        <p:txBody>
          <a:bodyPr wrap="none">
            <a:spAutoFit/>
          </a:bodyPr>
          <a:lstStyle/>
          <a:p>
            <a:r>
              <a:rPr lang="ja-JP" altLang="en-US" sz="2700" dirty="0">
                <a:solidFill>
                  <a:srgbClr val="FF0000"/>
                </a:solidFill>
              </a:rPr>
              <a:t>待機行動</a:t>
            </a:r>
          </a:p>
        </p:txBody>
      </p:sp>
      <p:sp>
        <p:nvSpPr>
          <p:cNvPr id="16" name="Oval 4"/>
          <p:cNvSpPr>
            <a:spLocks noChangeArrowheads="1"/>
          </p:cNvSpPr>
          <p:nvPr/>
        </p:nvSpPr>
        <p:spPr bwMode="auto">
          <a:xfrm>
            <a:off x="3437874" y="4562065"/>
            <a:ext cx="2322258" cy="811151"/>
          </a:xfrm>
          <a:prstGeom prst="ellipse">
            <a:avLst/>
          </a:prstGeom>
          <a:noFill/>
          <a:ln w="57150">
            <a:solidFill>
              <a:schemeClr val="tx2"/>
            </a:solidFill>
            <a:round/>
            <a:headEnd/>
            <a:tailEnd/>
          </a:ln>
        </p:spPr>
        <p:txBody>
          <a:bodyPr wrap="none" anchor="ctr"/>
          <a:lstStyle/>
          <a:p>
            <a:pPr algn="ctr"/>
            <a:r>
              <a:rPr lang="ja-JP" altLang="en-US" sz="2400" dirty="0">
                <a:solidFill>
                  <a:schemeClr val="tx2"/>
                </a:solidFill>
              </a:rPr>
              <a:t>便宜置籍空間</a:t>
            </a:r>
          </a:p>
        </p:txBody>
      </p:sp>
      <p:sp>
        <p:nvSpPr>
          <p:cNvPr id="17" name="角丸四角形 16"/>
          <p:cNvSpPr/>
          <p:nvPr/>
        </p:nvSpPr>
        <p:spPr>
          <a:xfrm>
            <a:off x="6030162" y="3861048"/>
            <a:ext cx="1512168"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solidFill>
                  <a:schemeClr val="tx1">
                    <a:lumMod val="95000"/>
                    <a:lumOff val="5000"/>
                  </a:schemeClr>
                </a:solidFill>
              </a:rPr>
              <a:t>空飛ぶ</a:t>
            </a:r>
            <a:endParaRPr lang="en-US" altLang="ja-JP" sz="2100" dirty="0">
              <a:solidFill>
                <a:schemeClr val="tx1">
                  <a:lumMod val="95000"/>
                  <a:lumOff val="5000"/>
                </a:schemeClr>
              </a:solidFill>
            </a:endParaRPr>
          </a:p>
          <a:p>
            <a:pPr algn="ctr"/>
            <a:r>
              <a:rPr lang="ja-JP" altLang="en-US" sz="2100" dirty="0">
                <a:solidFill>
                  <a:schemeClr val="tx1">
                    <a:lumMod val="95000"/>
                    <a:lumOff val="5000"/>
                  </a:schemeClr>
                </a:solidFill>
              </a:rPr>
              <a:t>眼科病院</a:t>
            </a:r>
          </a:p>
        </p:txBody>
      </p:sp>
      <p:sp>
        <p:nvSpPr>
          <p:cNvPr id="18" name="角丸四角形 17"/>
          <p:cNvSpPr/>
          <p:nvPr/>
        </p:nvSpPr>
        <p:spPr>
          <a:xfrm>
            <a:off x="1439652" y="3877326"/>
            <a:ext cx="1512168"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lumMod val="95000"/>
                    <a:lumOff val="5000"/>
                  </a:schemeClr>
                </a:solidFill>
              </a:rPr>
              <a:t>出張パーティー屋</a:t>
            </a:r>
          </a:p>
        </p:txBody>
      </p:sp>
      <p:sp>
        <p:nvSpPr>
          <p:cNvPr id="19" name="角丸四角形 18"/>
          <p:cNvSpPr/>
          <p:nvPr/>
        </p:nvSpPr>
        <p:spPr>
          <a:xfrm>
            <a:off x="3437874" y="5427222"/>
            <a:ext cx="1134126" cy="5400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lumMod val="95000"/>
                    <a:lumOff val="5000"/>
                  </a:schemeClr>
                </a:solidFill>
              </a:rPr>
              <a:t>カジノ船</a:t>
            </a:r>
          </a:p>
        </p:txBody>
      </p:sp>
      <p:sp>
        <p:nvSpPr>
          <p:cNvPr id="20" name="角丸四角形 19"/>
          <p:cNvSpPr/>
          <p:nvPr/>
        </p:nvSpPr>
        <p:spPr>
          <a:xfrm>
            <a:off x="4734018" y="5427222"/>
            <a:ext cx="1134126" cy="5400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lumMod val="95000"/>
                    <a:lumOff val="5000"/>
                  </a:schemeClr>
                </a:solidFill>
              </a:rPr>
              <a:t>特別区</a:t>
            </a:r>
          </a:p>
        </p:txBody>
      </p:sp>
    </p:spTree>
    <p:extLst>
      <p:ext uri="{BB962C8B-B14F-4D97-AF65-F5344CB8AC3E}">
        <p14:creationId xmlns:p14="http://schemas.microsoft.com/office/powerpoint/2010/main" val="3024254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764704"/>
            <a:ext cx="8062664" cy="4896544"/>
          </a:xfrm>
          <a:noFill/>
          <a:ln>
            <a:solidFill>
              <a:schemeClr val="accent1"/>
            </a:solidFill>
          </a:ln>
        </p:spPr>
        <p:txBody>
          <a:bodyPr>
            <a:normAutofit/>
          </a:bodyPr>
          <a:lstStyle/>
          <a:p>
            <a:r>
              <a:rPr lang="en-US" altLang="ja-JP" dirty="0" smtClean="0"/>
              <a:t/>
            </a:r>
            <a:br>
              <a:rPr lang="en-US" altLang="ja-JP" dirty="0" smtClean="0"/>
            </a:br>
            <a:r>
              <a:rPr lang="ja-JP" altLang="en-US" sz="6000" dirty="0" smtClean="0"/>
              <a:t>観光と国民国家</a:t>
            </a:r>
            <a:r>
              <a:rPr lang="en-US" altLang="ja-JP" sz="6000" dirty="0" smtClean="0"/>
              <a:t/>
            </a:r>
            <a:br>
              <a:rPr lang="en-US" altLang="ja-JP" sz="6000" dirty="0" smtClean="0"/>
            </a:br>
            <a:r>
              <a:rPr lang="en-US" altLang="ja-JP" dirty="0" smtClean="0"/>
              <a:t/>
            </a:r>
            <a:br>
              <a:rPr lang="en-US" altLang="ja-JP" dirty="0" smtClean="0"/>
            </a:br>
            <a:r>
              <a:rPr lang="ja-JP" altLang="en-US" dirty="0" smtClean="0"/>
              <a:t>～外人観光客（</a:t>
            </a:r>
            <a:r>
              <a:rPr lang="en-US" altLang="ja-JP" dirty="0" smtClean="0"/>
              <a:t>Tourist</a:t>
            </a:r>
            <a:r>
              <a:rPr lang="ja-JP" altLang="en-US" dirty="0" smtClean="0"/>
              <a:t>）と外国人労働者（</a:t>
            </a:r>
            <a:r>
              <a:rPr lang="en-US" altLang="ja-JP" dirty="0" smtClean="0"/>
              <a:t>Migrant</a:t>
            </a:r>
            <a:r>
              <a:rPr lang="ja-JP" altLang="en-US" dirty="0" smtClean="0"/>
              <a:t>）～</a:t>
            </a:r>
            <a:endParaRPr kumimoji="1" lang="ja-JP" altLang="en-US" dirty="0"/>
          </a:p>
        </p:txBody>
      </p:sp>
    </p:spTree>
    <p:extLst>
      <p:ext uri="{BB962C8B-B14F-4D97-AF65-F5344CB8AC3E}">
        <p14:creationId xmlns:p14="http://schemas.microsoft.com/office/powerpoint/2010/main" val="1200144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722" name="Picture 2" descr="http://livedoor.blogimg.jp/all_nations/imgs/9/d/9d10c349-s.jpg"/>
          <p:cNvPicPr>
            <a:picLocks noChangeAspect="1" noChangeArrowheads="1"/>
          </p:cNvPicPr>
          <p:nvPr/>
        </p:nvPicPr>
        <p:blipFill>
          <a:blip r:embed="rId3" cstate="print"/>
          <a:srcRect/>
          <a:stretch>
            <a:fillRect/>
          </a:stretch>
        </p:blipFill>
        <p:spPr bwMode="auto">
          <a:xfrm>
            <a:off x="179512" y="350976"/>
            <a:ext cx="4920482" cy="5238264"/>
          </a:xfrm>
          <a:prstGeom prst="rect">
            <a:avLst/>
          </a:prstGeom>
          <a:noFill/>
        </p:spPr>
      </p:pic>
      <p:pic>
        <p:nvPicPr>
          <p:cNvPr id="5" name="Picture 6" descr="http://livedoor.blogimg.jp/eleking0620-urausagijima/imgs/1/6/161291a0.jpg"/>
          <p:cNvPicPr>
            <a:picLocks noChangeAspect="1" noChangeArrowheads="1"/>
          </p:cNvPicPr>
          <p:nvPr/>
        </p:nvPicPr>
        <p:blipFill>
          <a:blip r:embed="rId4" cstate="print"/>
          <a:srcRect/>
          <a:stretch>
            <a:fillRect/>
          </a:stretch>
        </p:blipFill>
        <p:spPr bwMode="auto">
          <a:xfrm>
            <a:off x="3851920" y="2945853"/>
            <a:ext cx="5143500" cy="3219451"/>
          </a:xfrm>
          <a:prstGeom prst="rect">
            <a:avLst/>
          </a:prstGeom>
          <a:noFill/>
        </p:spPr>
      </p:pic>
    </p:spTree>
    <p:extLst>
      <p:ext uri="{BB962C8B-B14F-4D97-AF65-F5344CB8AC3E}">
        <p14:creationId xmlns:p14="http://schemas.microsoft.com/office/powerpoint/2010/main" val="40031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880" y="948214"/>
            <a:ext cx="8961120" cy="632936"/>
          </a:xfrm>
          <a:ln>
            <a:solidFill>
              <a:schemeClr val="tx1">
                <a:lumMod val="95000"/>
                <a:lumOff val="5000"/>
              </a:schemeClr>
            </a:solidFill>
          </a:ln>
        </p:spPr>
        <p:txBody>
          <a:bodyPr>
            <a:noAutofit/>
          </a:bodyPr>
          <a:lstStyle/>
          <a:p>
            <a:pPr algn="ctr"/>
            <a:r>
              <a:rPr lang="ja-JP" altLang="en-US" sz="3600" dirty="0"/>
              <a:t>ＥＵ（医師免許共通）、シェンゲン条約（人流）</a:t>
            </a:r>
          </a:p>
        </p:txBody>
      </p:sp>
      <p:graphicFrame>
        <p:nvGraphicFramePr>
          <p:cNvPr id="6" name="コンテンツ プレースホルダー 5"/>
          <p:cNvGraphicFramePr>
            <a:graphicFrameLocks noGrp="1"/>
          </p:cNvGraphicFramePr>
          <p:nvPr>
            <p:ph idx="1"/>
            <p:extLst/>
          </p:nvPr>
        </p:nvGraphicFramePr>
        <p:xfrm>
          <a:off x="472441" y="1634489"/>
          <a:ext cx="7581900" cy="4305303"/>
        </p:xfrm>
        <a:graphic>
          <a:graphicData uri="http://schemas.openxmlformats.org/drawingml/2006/table">
            <a:tbl>
              <a:tblPr>
                <a:tableStyleId>{5C22544A-7EE6-4342-B048-85BDC9FD1C3A}</a:tableStyleId>
              </a:tblPr>
              <a:tblGrid>
                <a:gridCol w="3216614"/>
                <a:gridCol w="1435163"/>
                <a:gridCol w="2930123"/>
              </a:tblGrid>
              <a:tr h="376315">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en-US" sz="2400" u="none" strike="noStrike" dirty="0">
                          <a:effectLst/>
                        </a:rPr>
                        <a:t>ＥＵ</a:t>
                      </a:r>
                      <a:endParaRPr lang="en-US" sz="2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effectLst/>
                        </a:rPr>
                        <a:t>シェンゲン条約</a:t>
                      </a:r>
                      <a:endParaRPr lang="ja-JP" altLang="en-US" sz="2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376315">
                <a:tc>
                  <a:txBody>
                    <a:bodyPr/>
                    <a:lstStyle/>
                    <a:p>
                      <a:pPr algn="ctr" fontAlgn="ctr"/>
                      <a:r>
                        <a:rPr lang="ja-JP" altLang="en-US" sz="2400" b="1" u="none" strike="noStrike" dirty="0">
                          <a:effectLst/>
                        </a:rPr>
                        <a:t>英国</a:t>
                      </a:r>
                      <a:endParaRPr lang="ja-JP" altLang="en-US" sz="2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smtClean="0">
                          <a:effectLst/>
                        </a:rPr>
                        <a:t>○⇒</a:t>
                      </a:r>
                      <a:r>
                        <a:rPr lang="en-US" altLang="ja-JP" sz="2400" b="1" u="none" strike="noStrike" dirty="0" smtClean="0">
                          <a:effectLst/>
                        </a:rPr>
                        <a:t>×</a:t>
                      </a:r>
                      <a:endParaRPr lang="ja-JP" altLang="en-US" sz="2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en-US" altLang="ja-JP" sz="2400" b="1" u="none" strike="noStrike" dirty="0">
                          <a:solidFill>
                            <a:srgbClr val="FF0000"/>
                          </a:solidFill>
                          <a:effectLst/>
                        </a:rPr>
                        <a:t>×</a:t>
                      </a:r>
                      <a:endParaRPr lang="en-US" altLang="ja-JP"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376315">
                <a:tc>
                  <a:txBody>
                    <a:bodyPr/>
                    <a:lstStyle/>
                    <a:p>
                      <a:pPr algn="ctr" fontAlgn="ctr"/>
                      <a:r>
                        <a:rPr lang="ja-JP" altLang="en-US" sz="2400" b="1" u="none" strike="noStrike" dirty="0">
                          <a:effectLst/>
                        </a:rPr>
                        <a:t>アイルランド</a:t>
                      </a:r>
                      <a:endParaRPr lang="ja-JP" altLang="en-US" sz="2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u="none" strike="noStrike" dirty="0">
                          <a:effectLst/>
                        </a:rPr>
                        <a:t>○</a:t>
                      </a:r>
                      <a:endParaRPr lang="ja-JP" altLang="en-US" sz="2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en-US" altLang="ja-JP" sz="2400" b="1" u="none" strike="noStrike" dirty="0">
                          <a:solidFill>
                            <a:srgbClr val="FF0000"/>
                          </a:solidFill>
                          <a:effectLst/>
                        </a:rPr>
                        <a:t>×</a:t>
                      </a:r>
                      <a:endParaRPr lang="en-US" altLang="ja-JP"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376315">
                <a:tc>
                  <a:txBody>
                    <a:bodyPr/>
                    <a:lstStyle/>
                    <a:p>
                      <a:pPr algn="ctr" fontAlgn="ctr"/>
                      <a:r>
                        <a:rPr lang="ja-JP" altLang="en-US" sz="2400" b="1" u="none" strike="noStrike" dirty="0">
                          <a:solidFill>
                            <a:srgbClr val="0070C0"/>
                          </a:solidFill>
                          <a:effectLst/>
                        </a:rPr>
                        <a:t>デンマーク</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376315">
                <a:tc>
                  <a:txBody>
                    <a:bodyPr/>
                    <a:lstStyle/>
                    <a:p>
                      <a:pPr algn="ctr" fontAlgn="ctr"/>
                      <a:r>
                        <a:rPr lang="ja-JP" altLang="en-US" sz="2400" b="1" u="none" strike="noStrike" dirty="0">
                          <a:solidFill>
                            <a:srgbClr val="0070C0"/>
                          </a:solidFill>
                          <a:effectLst/>
                        </a:rPr>
                        <a:t>スウェーデン</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429323">
                <a:tc>
                  <a:txBody>
                    <a:bodyPr/>
                    <a:lstStyle/>
                    <a:p>
                      <a:pPr algn="ctr" fontAlgn="ctr"/>
                      <a:r>
                        <a:rPr lang="ja-JP" altLang="en-US" sz="2400" b="1" u="none" strike="noStrike" dirty="0">
                          <a:solidFill>
                            <a:srgbClr val="0070C0"/>
                          </a:solidFill>
                          <a:effectLst/>
                        </a:rPr>
                        <a:t>ポーランド</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376315">
                <a:tc>
                  <a:txBody>
                    <a:bodyPr/>
                    <a:lstStyle/>
                    <a:p>
                      <a:pPr algn="ctr" fontAlgn="ctr"/>
                      <a:r>
                        <a:rPr lang="ja-JP" altLang="en-US" sz="2400" b="1" u="none" strike="noStrike" dirty="0">
                          <a:solidFill>
                            <a:srgbClr val="0070C0"/>
                          </a:solidFill>
                          <a:effectLst/>
                        </a:rPr>
                        <a:t>チェッコ</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376315">
                <a:tc>
                  <a:txBody>
                    <a:bodyPr/>
                    <a:lstStyle/>
                    <a:p>
                      <a:pPr algn="ctr" fontAlgn="ctr"/>
                      <a:r>
                        <a:rPr lang="ja-JP" altLang="en-US" sz="2400" b="1" u="none" strike="noStrike" dirty="0">
                          <a:solidFill>
                            <a:srgbClr val="0070C0"/>
                          </a:solidFill>
                          <a:effectLst/>
                        </a:rPr>
                        <a:t>ハンガリー</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0070C0"/>
                          </a:solidFill>
                          <a:effectLst/>
                        </a:rPr>
                        <a:t>○</a:t>
                      </a:r>
                      <a:endParaRPr lang="ja-JP" altLang="en-US" sz="24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413925">
                <a:tc>
                  <a:txBody>
                    <a:bodyPr/>
                    <a:lstStyle/>
                    <a:p>
                      <a:pPr algn="ctr" fontAlgn="ctr"/>
                      <a:r>
                        <a:rPr lang="ja-JP" altLang="en-US" sz="2400" b="1" u="none" strike="noStrike" dirty="0">
                          <a:solidFill>
                            <a:srgbClr val="FF0000"/>
                          </a:solidFill>
                          <a:effectLst/>
                        </a:rPr>
                        <a:t>ノルウェー</a:t>
                      </a:r>
                      <a:endParaRPr lang="ja-JP" altLang="en-US"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en-US" altLang="ja-JP" sz="2400" u="none" strike="noStrike" dirty="0">
                          <a:effectLst/>
                        </a:rPr>
                        <a:t>×</a:t>
                      </a:r>
                      <a:endParaRPr lang="en-US" altLang="ja-JP" sz="2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FF0000"/>
                          </a:solidFill>
                          <a:effectLst/>
                        </a:rPr>
                        <a:t>○</a:t>
                      </a:r>
                      <a:endParaRPr lang="ja-JP" altLang="en-US"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413925">
                <a:tc>
                  <a:txBody>
                    <a:bodyPr/>
                    <a:lstStyle/>
                    <a:p>
                      <a:pPr algn="ctr" fontAlgn="ctr"/>
                      <a:r>
                        <a:rPr lang="ja-JP" altLang="en-US" sz="2400" b="1" u="none" strike="noStrike" dirty="0">
                          <a:solidFill>
                            <a:srgbClr val="FF0000"/>
                          </a:solidFill>
                          <a:effectLst/>
                        </a:rPr>
                        <a:t>スイス</a:t>
                      </a:r>
                      <a:endParaRPr lang="ja-JP" altLang="en-US"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en-US" altLang="ja-JP" sz="2400" u="none" strike="noStrike" dirty="0">
                          <a:effectLst/>
                        </a:rPr>
                        <a:t>×</a:t>
                      </a:r>
                      <a:endParaRPr lang="en-US" altLang="ja-JP" sz="2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FF0000"/>
                          </a:solidFill>
                          <a:effectLst/>
                        </a:rPr>
                        <a:t>○</a:t>
                      </a:r>
                      <a:endParaRPr lang="ja-JP" altLang="en-US"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r h="413925">
                <a:tc>
                  <a:txBody>
                    <a:bodyPr/>
                    <a:lstStyle/>
                    <a:p>
                      <a:pPr algn="ctr" fontAlgn="ctr"/>
                      <a:r>
                        <a:rPr lang="ja-JP" altLang="en-US" sz="2400" b="1" u="none" strike="noStrike" dirty="0">
                          <a:solidFill>
                            <a:srgbClr val="FF0000"/>
                          </a:solidFill>
                          <a:effectLst/>
                        </a:rPr>
                        <a:t>アイスランド</a:t>
                      </a:r>
                      <a:endParaRPr lang="ja-JP" altLang="en-US"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en-US" altLang="ja-JP" sz="2400" u="none" strike="noStrike" dirty="0">
                          <a:effectLst/>
                        </a:rPr>
                        <a:t>×</a:t>
                      </a:r>
                      <a:endParaRPr lang="en-US" altLang="ja-JP" sz="2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c>
                  <a:txBody>
                    <a:bodyPr/>
                    <a:lstStyle/>
                    <a:p>
                      <a:pPr algn="ctr" fontAlgn="ctr"/>
                      <a:r>
                        <a:rPr lang="ja-JP" altLang="en-US" sz="2400" b="1" u="none" strike="noStrike" dirty="0">
                          <a:solidFill>
                            <a:srgbClr val="FF0000"/>
                          </a:solidFill>
                          <a:effectLst/>
                        </a:rPr>
                        <a:t>○</a:t>
                      </a:r>
                      <a:endParaRPr lang="ja-JP" altLang="en-US" sz="24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5715" marR="5715" marT="5715" marB="0" anchor="ctr"/>
                </a:tc>
              </a:tr>
            </a:tbl>
          </a:graphicData>
        </a:graphic>
      </p:graphicFrame>
    </p:spTree>
    <p:extLst>
      <p:ext uri="{BB962C8B-B14F-4D97-AF65-F5344CB8AC3E}">
        <p14:creationId xmlns:p14="http://schemas.microsoft.com/office/powerpoint/2010/main" val="3448264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a:ln>
            <a:solidFill>
              <a:schemeClr val="accent1"/>
            </a:solidFill>
          </a:ln>
        </p:spPr>
        <p:txBody>
          <a:bodyPr>
            <a:normAutofit fontScale="90000"/>
          </a:bodyPr>
          <a:lstStyle/>
          <a:p>
            <a:r>
              <a:rPr kumimoji="1" lang="ja-JP" altLang="en-US" dirty="0" smtClean="0"/>
              <a:t>ＥＵ、ユーロ、シェンゲン条約</a:t>
            </a:r>
            <a:endParaRPr kumimoji="1" lang="ja-JP" altLang="en-US" dirty="0"/>
          </a:p>
        </p:txBody>
      </p:sp>
      <p:graphicFrame>
        <p:nvGraphicFramePr>
          <p:cNvPr id="6" name="コンテンツ プレースホルダー 5"/>
          <p:cNvGraphicFramePr>
            <a:graphicFrameLocks noGrp="1"/>
          </p:cNvGraphicFramePr>
          <p:nvPr>
            <p:ph idx="1"/>
            <p:extLst/>
          </p:nvPr>
        </p:nvGraphicFramePr>
        <p:xfrm>
          <a:off x="457201" y="1196760"/>
          <a:ext cx="8229599" cy="5626161"/>
        </p:xfrm>
        <a:graphic>
          <a:graphicData uri="http://schemas.openxmlformats.org/drawingml/2006/table">
            <a:tbl>
              <a:tblPr>
                <a:tableStyleId>{5C22544A-7EE6-4342-B048-85BDC9FD1C3A}</a:tableStyleId>
              </a:tblPr>
              <a:tblGrid>
                <a:gridCol w="2935706"/>
                <a:gridCol w="1309829"/>
                <a:gridCol w="1309829"/>
                <a:gridCol w="2674235"/>
              </a:tblGrid>
              <a:tr h="30345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sz="1100" u="none" strike="noStrike">
                          <a:effectLst/>
                        </a:rPr>
                        <a:t>ＥＵ</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ユーロ</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effectLst/>
                        </a:rPr>
                        <a:t>シェンゲン条約</a:t>
                      </a: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400" b="1" u="none" strike="noStrike" dirty="0">
                          <a:effectLst/>
                        </a:rPr>
                        <a:t>英国</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400" b="1" u="none" strike="noStrike" dirty="0" smtClean="0">
                          <a:effectLst/>
                        </a:rPr>
                        <a:t>○⇒</a:t>
                      </a:r>
                      <a:r>
                        <a:rPr lang="en-US" altLang="ja-JP" sz="1400" b="1" u="none" strike="noStrike" dirty="0" smtClean="0">
                          <a:effectLst/>
                        </a:rPr>
                        <a:t>×</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1100" b="1" u="none" strike="noStrike" dirty="0">
                          <a:solidFill>
                            <a:srgbClr val="FF0000"/>
                          </a:solidFill>
                          <a:effectLst/>
                        </a:rPr>
                        <a:t>×</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400" b="1" u="none" strike="noStrike" dirty="0">
                          <a:effectLst/>
                        </a:rPr>
                        <a:t>アイルランド</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1100" b="1" u="none" strike="noStrike" dirty="0">
                          <a:solidFill>
                            <a:srgbClr val="FF0000"/>
                          </a:solidFill>
                          <a:effectLst/>
                        </a:rPr>
                        <a:t>×</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100" u="none" strike="noStrike" dirty="0">
                          <a:effectLst/>
                        </a:rPr>
                        <a:t>キプロス</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△（予定）</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100" u="none" strike="noStrike">
                          <a:effectLst/>
                        </a:rPr>
                        <a:t>ルーマニア</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△（予定）</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100" u="none" strike="noStrike">
                          <a:effectLst/>
                        </a:rPr>
                        <a:t>ブルガリア</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△（予定）</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600" b="1" u="none" strike="noStrike" dirty="0">
                          <a:solidFill>
                            <a:srgbClr val="0070C0"/>
                          </a:solidFill>
                          <a:effectLst/>
                        </a:rPr>
                        <a:t>デンマーク</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600" b="1" u="none" strike="noStrike" dirty="0">
                          <a:solidFill>
                            <a:srgbClr val="0070C0"/>
                          </a:solidFill>
                          <a:effectLst/>
                        </a:rPr>
                        <a:t>スウェーデン</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dirty="0">
                          <a:effectLst/>
                        </a:rPr>
                        <a:t>×</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46195">
                <a:tc>
                  <a:txBody>
                    <a:bodyPr/>
                    <a:lstStyle/>
                    <a:p>
                      <a:pPr algn="l" fontAlgn="ctr"/>
                      <a:r>
                        <a:rPr lang="ja-JP" altLang="en-US" sz="1600" b="1" u="none" strike="noStrike" dirty="0">
                          <a:solidFill>
                            <a:srgbClr val="0070C0"/>
                          </a:solidFill>
                          <a:effectLst/>
                        </a:rPr>
                        <a:t>ポーランド</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600" b="1" u="none" strike="noStrike" dirty="0">
                          <a:solidFill>
                            <a:srgbClr val="0070C0"/>
                          </a:solidFill>
                          <a:effectLst/>
                        </a:rPr>
                        <a:t>チェッコ</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600" b="1" u="none" strike="noStrike" dirty="0">
                          <a:solidFill>
                            <a:srgbClr val="0070C0"/>
                          </a:solidFill>
                          <a:effectLst/>
                        </a:rPr>
                        <a:t>ハンガリー</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600" b="1" u="none" strike="noStrike" dirty="0">
                          <a:solidFill>
                            <a:srgbClr val="0070C0"/>
                          </a:solidFill>
                          <a:effectLst/>
                        </a:rPr>
                        <a:t>クロアチア</a:t>
                      </a:r>
                      <a:endParaRPr lang="ja-JP" altLang="en-US" sz="16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0070C0"/>
                          </a:solidFill>
                          <a:effectLst/>
                        </a:rPr>
                        <a:t>○</a:t>
                      </a:r>
                      <a:endParaRPr lang="ja-JP" altLang="en-US" sz="1100" b="1" i="0" u="none" strike="noStrike" dirty="0">
                        <a:solidFill>
                          <a:srgbClr val="0070C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0345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33779">
                <a:tc>
                  <a:txBody>
                    <a:bodyPr/>
                    <a:lstStyle/>
                    <a:p>
                      <a:pPr algn="l" fontAlgn="ctr"/>
                      <a:r>
                        <a:rPr lang="ja-JP" altLang="en-US" sz="2000" b="1" u="none" strike="noStrike" dirty="0">
                          <a:solidFill>
                            <a:srgbClr val="FF0000"/>
                          </a:solidFill>
                          <a:effectLst/>
                        </a:rPr>
                        <a:t>ノルウェー</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33779">
                <a:tc>
                  <a:txBody>
                    <a:bodyPr/>
                    <a:lstStyle/>
                    <a:p>
                      <a:pPr algn="l" fontAlgn="ctr"/>
                      <a:r>
                        <a:rPr lang="ja-JP" altLang="en-US" sz="2000" b="1" u="none" strike="noStrike" dirty="0">
                          <a:solidFill>
                            <a:srgbClr val="FF0000"/>
                          </a:solidFill>
                          <a:effectLst/>
                        </a:rPr>
                        <a:t>スイス</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33779">
                <a:tc>
                  <a:txBody>
                    <a:bodyPr/>
                    <a:lstStyle/>
                    <a:p>
                      <a:pPr algn="l" fontAlgn="ctr"/>
                      <a:r>
                        <a:rPr lang="ja-JP" altLang="en-US" sz="2000" b="1" u="none" strike="noStrike" dirty="0">
                          <a:solidFill>
                            <a:srgbClr val="FF0000"/>
                          </a:solidFill>
                          <a:effectLst/>
                        </a:rPr>
                        <a:t>リヒテンシュタイン</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r h="333779">
                <a:tc>
                  <a:txBody>
                    <a:bodyPr/>
                    <a:lstStyle/>
                    <a:p>
                      <a:pPr algn="l" fontAlgn="ctr"/>
                      <a:r>
                        <a:rPr lang="ja-JP" altLang="en-US" sz="2000" b="1" u="none" strike="noStrike" dirty="0">
                          <a:solidFill>
                            <a:srgbClr val="FF0000"/>
                          </a:solidFill>
                          <a:effectLst/>
                        </a:rPr>
                        <a:t>アイスランド</a:t>
                      </a:r>
                      <a:endParaRPr lang="ja-JP"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dirty="0">
                          <a:effectLst/>
                        </a:rPr>
                        <a:t>×</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l" fontAlgn="ct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100" b="1" u="none" strike="noStrike" dirty="0">
                          <a:solidFill>
                            <a:srgbClr val="FF0000"/>
                          </a:solidFill>
                          <a:effectLst/>
                        </a:rPr>
                        <a:t>○</a:t>
                      </a:r>
                      <a:endParaRPr lang="ja-JP" altLang="en-US"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r>
            </a:tbl>
          </a:graphicData>
        </a:graphic>
      </p:graphicFrame>
    </p:spTree>
    <p:extLst>
      <p:ext uri="{BB962C8B-B14F-4D97-AF65-F5344CB8AC3E}">
        <p14:creationId xmlns:p14="http://schemas.microsoft.com/office/powerpoint/2010/main" val="36677777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7840</TotalTime>
  <Words>1607</Words>
  <Application>Microsoft Office PowerPoint</Application>
  <PresentationFormat>画面に合わせる (4:3)</PresentationFormat>
  <Paragraphs>328</Paragraphs>
  <Slides>45</Slides>
  <Notes>26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45</vt:i4>
      </vt:variant>
    </vt:vector>
  </HeadingPairs>
  <TitlesOfParts>
    <vt:vector size="49" baseType="lpstr">
      <vt:lpstr>ＭＳ Ｐゴシック</vt:lpstr>
      <vt:lpstr>Arial</vt:lpstr>
      <vt:lpstr>Calibri</vt:lpstr>
      <vt:lpstr>Office テーマ</vt:lpstr>
      <vt:lpstr>観光振興・政策論 ①</vt:lpstr>
      <vt:lpstr> http://karapaia.livedoor.biz/archives/52172591.html  </vt:lpstr>
      <vt:lpstr>何のために観光を論じるのか？ 概念『「楽しみ」の旅』を区別させる社会的必要性の発生</vt:lpstr>
      <vt:lpstr>政策論の対象としての「観光」とは？</vt:lpstr>
      <vt:lpstr>「非日常生活圏」から「日常圏」への接近</vt:lpstr>
      <vt:lpstr> 観光と国民国家  ～外人観光客（Tourist）と外国人労働者（Migrant）～</vt:lpstr>
      <vt:lpstr>PowerPoint プレゼンテーション</vt:lpstr>
      <vt:lpstr>ＥＵ（医師免許共通）、シェンゲン条約（人流）</vt:lpstr>
      <vt:lpstr>ＥＵ、ユーロ、シェンゲン条約</vt:lpstr>
      <vt:lpstr>問題意識</vt:lpstr>
      <vt:lpstr>「人流による収斂」「金流による収斂」</vt:lpstr>
      <vt:lpstr>世界の人口移動</vt:lpstr>
      <vt:lpstr>奴隷貿易時代</vt:lpstr>
      <vt:lpstr>19世紀・移民の世紀</vt:lpstr>
      <vt:lpstr>アメリカ</vt:lpstr>
      <vt:lpstr>アイルランド</vt:lpstr>
      <vt:lpstr>プアーホワイト</vt:lpstr>
      <vt:lpstr>国民国家とヒトの移動と観光</vt:lpstr>
      <vt:lpstr>欧州と日本の決定的違いは</vt:lpstr>
      <vt:lpstr>アジアの移民</vt:lpstr>
      <vt:lpstr>移民規制とスラムの発生</vt:lpstr>
      <vt:lpstr>移民と国際観光</vt:lpstr>
      <vt:lpstr>国民国家とヒトの移動と観光 （観光に帝国主義的色彩が残る理由）</vt:lpstr>
      <vt:lpstr>外国人労働者問題と観光</vt:lpstr>
      <vt:lpstr>ペスト、コレラ→エボラ</vt:lpstr>
      <vt:lpstr>人流概念の提唱</vt:lpstr>
      <vt:lpstr>まず、観光の意味を考える</vt:lpstr>
      <vt:lpstr>　　　　　　訪日外客数　　　　（単位：千人）</vt:lpstr>
      <vt:lpstr>前表から分かること</vt:lpstr>
      <vt:lpstr>国際観光における日本の地位</vt:lpstr>
      <vt:lpstr>国際到着旅客数・収入</vt:lpstr>
      <vt:lpstr>出国（海外旅行）率</vt:lpstr>
      <vt:lpstr>カナダ人は州際旅行より海外旅行</vt:lpstr>
      <vt:lpstr>日帰り移動</vt:lpstr>
      <vt:lpstr>PowerPoint プレゼンテーション</vt:lpstr>
      <vt:lpstr>PowerPoint プレゼンテーション</vt:lpstr>
      <vt:lpstr>PowerPoint プレゼンテーション</vt:lpstr>
      <vt:lpstr>前表から分かること</vt:lpstr>
      <vt:lpstr>（教科書138頁　都市観光）</vt:lpstr>
      <vt:lpstr>「国際」旅行客</vt:lpstr>
      <vt:lpstr>PowerPoint プレゼンテーション</vt:lpstr>
      <vt:lpstr>PowerPoint プレゼンテーション</vt:lpstr>
      <vt:lpstr>世界の大都市比較</vt:lpstr>
      <vt:lpstr>東京の課題</vt:lpstr>
      <vt:lpstr>京都とベニス</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寺前秀一</cp:lastModifiedBy>
  <cp:revision>53</cp:revision>
  <dcterms:created xsi:type="dcterms:W3CDTF">2015-07-29T02:29:39Z</dcterms:created>
  <dcterms:modified xsi:type="dcterms:W3CDTF">2017-08-23T00:27:58Z</dcterms:modified>
</cp:coreProperties>
</file>